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563" r:id="rId2"/>
    <p:sldId id="540" r:id="rId3"/>
    <p:sldId id="576" r:id="rId4"/>
    <p:sldId id="578" r:id="rId5"/>
    <p:sldId id="579" r:id="rId6"/>
    <p:sldId id="580" r:id="rId7"/>
    <p:sldId id="581" r:id="rId8"/>
    <p:sldId id="582" r:id="rId9"/>
    <p:sldId id="568" r:id="rId10"/>
    <p:sldId id="263" r:id="rId11"/>
    <p:sldId id="583" r:id="rId12"/>
    <p:sldId id="585" r:id="rId13"/>
    <p:sldId id="573" r:id="rId14"/>
    <p:sldId id="586" r:id="rId15"/>
    <p:sldId id="588" r:id="rId16"/>
    <p:sldId id="589" r:id="rId17"/>
    <p:sldId id="290" r:id="rId18"/>
    <p:sldId id="565" r:id="rId19"/>
    <p:sldId id="264" r:id="rId20"/>
    <p:sldId id="575" r:id="rId21"/>
    <p:sldId id="590" r:id="rId22"/>
    <p:sldId id="596" r:id="rId23"/>
    <p:sldId id="597" r:id="rId24"/>
    <p:sldId id="598" r:id="rId25"/>
    <p:sldId id="599" r:id="rId26"/>
    <p:sldId id="600" r:id="rId27"/>
    <p:sldId id="357" r:id="rId28"/>
    <p:sldId id="577" r:id="rId29"/>
    <p:sldId id="569" r:id="rId30"/>
  </p:sldIdLst>
  <p:sldSz cx="12192000" cy="6858000"/>
  <p:notesSz cx="9931400" cy="6794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77066" autoAdjust="0"/>
  </p:normalViewPr>
  <p:slideViewPr>
    <p:cSldViewPr>
      <p:cViewPr varScale="1">
        <p:scale>
          <a:sx n="90" d="100"/>
          <a:sy n="90" d="100"/>
        </p:scale>
        <p:origin x="232" y="21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e l'en-tête 1"/>
          <p:cNvSpPr>
            <a:spLocks noGrp="1"/>
          </p:cNvSpPr>
          <p:nvPr>
            <p:ph type="hdr" sz="quarter"/>
          </p:nvPr>
        </p:nvSpPr>
        <p:spPr bwMode="auto">
          <a:xfrm>
            <a:off x="0" y="1"/>
            <a:ext cx="2398364" cy="493681"/>
          </a:xfrm>
          <a:prstGeom prst="rect">
            <a:avLst/>
          </a:prstGeom>
        </p:spPr>
        <p:txBody>
          <a:bodyPr vert="horz" lIns="80284" tIns="40142" rIns="80284" bIns="40142" rtlCol="0"/>
          <a:lstStyle>
            <a:lvl1pPr algn="l">
              <a:defRPr sz="1100"/>
            </a:lvl1pPr>
          </a:lstStyle>
          <a:p>
            <a:pPr>
              <a:defRPr/>
            </a:pPr>
            <a:endParaRPr lang="fr-FR"/>
          </a:p>
        </p:txBody>
      </p:sp>
      <p:sp>
        <p:nvSpPr>
          <p:cNvPr id="5" name="Espace réservé de la date 2"/>
          <p:cNvSpPr>
            <a:spLocks noGrp="1"/>
          </p:cNvSpPr>
          <p:nvPr>
            <p:ph type="dt" idx="1"/>
          </p:nvPr>
        </p:nvSpPr>
        <p:spPr bwMode="auto">
          <a:xfrm>
            <a:off x="3135042" y="1"/>
            <a:ext cx="2398364" cy="493681"/>
          </a:xfrm>
          <a:prstGeom prst="rect">
            <a:avLst/>
          </a:prstGeom>
        </p:spPr>
        <p:txBody>
          <a:bodyPr vert="horz" lIns="80284" tIns="40142" rIns="80284" bIns="40142" rtlCol="0"/>
          <a:lstStyle>
            <a:lvl1pPr algn="r">
              <a:defRPr sz="1100"/>
            </a:lvl1pPr>
          </a:lstStyle>
          <a:p>
            <a:pPr>
              <a:defRPr/>
            </a:pPr>
            <a:fld id="{4B726E42-A872-4D0E-91F0-D7A7B900723E}" type="datetimeFigureOut">
              <a:rPr lang="fr-FR"/>
              <a:t>20/09/2022</a:t>
            </a:fld>
            <a:endParaRPr lang="fr-FR"/>
          </a:p>
        </p:txBody>
      </p:sp>
      <p:sp>
        <p:nvSpPr>
          <p:cNvPr id="6" name="Espace réservé de l'image des diapositives 3"/>
          <p:cNvSpPr>
            <a:spLocks noGrp="1" noRot="1" noChangeAspect="1"/>
          </p:cNvSpPr>
          <p:nvPr>
            <p:ph type="sldImg" idx="2"/>
          </p:nvPr>
        </p:nvSpPr>
        <p:spPr bwMode="auto">
          <a:xfrm>
            <a:off x="-182563" y="1230313"/>
            <a:ext cx="5899151" cy="3319462"/>
          </a:xfrm>
          <a:prstGeom prst="rect">
            <a:avLst/>
          </a:prstGeom>
          <a:noFill/>
          <a:ln w="12700">
            <a:solidFill>
              <a:prstClr val="black"/>
            </a:solidFill>
          </a:ln>
        </p:spPr>
        <p:txBody>
          <a:bodyPr vert="horz" lIns="80284" tIns="40142" rIns="80284" bIns="40142" rtlCol="0" anchor="ctr"/>
          <a:lstStyle/>
          <a:p>
            <a:pPr>
              <a:defRPr/>
            </a:pPr>
            <a:endParaRPr lang="fr-FR"/>
          </a:p>
        </p:txBody>
      </p:sp>
      <p:sp>
        <p:nvSpPr>
          <p:cNvPr id="7" name="Espace réservé des notes 4"/>
          <p:cNvSpPr>
            <a:spLocks noGrp="1"/>
          </p:cNvSpPr>
          <p:nvPr>
            <p:ph type="body" sz="quarter" idx="3"/>
          </p:nvPr>
        </p:nvSpPr>
        <p:spPr bwMode="auto">
          <a:xfrm>
            <a:off x="553469" y="4735232"/>
            <a:ext cx="4427749" cy="3874281"/>
          </a:xfrm>
          <a:prstGeom prst="rect">
            <a:avLst/>
          </a:prstGeom>
        </p:spPr>
        <p:txBody>
          <a:bodyPr vert="horz" lIns="80284" tIns="40142" rIns="80284" bIns="40142" rtlCol="0"/>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8" name="Espace réservé du pied de page 5"/>
          <p:cNvSpPr>
            <a:spLocks noGrp="1"/>
          </p:cNvSpPr>
          <p:nvPr>
            <p:ph type="ftr" sz="quarter" idx="4"/>
          </p:nvPr>
        </p:nvSpPr>
        <p:spPr bwMode="auto">
          <a:xfrm>
            <a:off x="0" y="9345764"/>
            <a:ext cx="2398364" cy="493680"/>
          </a:xfrm>
          <a:prstGeom prst="rect">
            <a:avLst/>
          </a:prstGeom>
        </p:spPr>
        <p:txBody>
          <a:bodyPr vert="horz" lIns="80284" tIns="40142" rIns="80284" bIns="40142" rtlCol="0" anchor="b"/>
          <a:lstStyle>
            <a:lvl1pPr algn="l">
              <a:defRPr sz="1100"/>
            </a:lvl1pPr>
          </a:lstStyle>
          <a:p>
            <a:pPr>
              <a:defRPr/>
            </a:pPr>
            <a:endParaRPr lang="fr-FR"/>
          </a:p>
        </p:txBody>
      </p:sp>
      <p:sp>
        <p:nvSpPr>
          <p:cNvPr id="9" name="Espace réservé du numéro de diapositive 6"/>
          <p:cNvSpPr>
            <a:spLocks noGrp="1"/>
          </p:cNvSpPr>
          <p:nvPr>
            <p:ph type="sldNum" sz="quarter" idx="5"/>
          </p:nvPr>
        </p:nvSpPr>
        <p:spPr bwMode="auto">
          <a:xfrm>
            <a:off x="3135042" y="9345764"/>
            <a:ext cx="2398364" cy="493680"/>
          </a:xfrm>
          <a:prstGeom prst="rect">
            <a:avLst/>
          </a:prstGeom>
        </p:spPr>
        <p:txBody>
          <a:bodyPr vert="horz" lIns="80284" tIns="40142" rIns="80284" bIns="40142" rtlCol="0" anchor="b"/>
          <a:lstStyle>
            <a:lvl1pPr algn="r">
              <a:defRPr sz="1100"/>
            </a:lvl1pPr>
          </a:lstStyle>
          <a:p>
            <a:pPr>
              <a:defRPr/>
            </a:pPr>
            <a:fld id="{413DB020-3696-44A8-B1F3-3CFFDF6B2DA9}" type="slidenum">
              <a:rPr lang="fr-FR"/>
              <a:t>‹#›</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dirty="0"/>
          </a:p>
        </p:txBody>
      </p:sp>
      <p:sp>
        <p:nvSpPr>
          <p:cNvPr id="4" name="Slide Number Placeholder 3"/>
          <p:cNvSpPr>
            <a:spLocks noGrp="1"/>
          </p:cNvSpPr>
          <p:nvPr>
            <p:ph type="sldNum" sz="quarter" idx="5"/>
          </p:nvPr>
        </p:nvSpPr>
        <p:spPr/>
        <p:txBody>
          <a:bodyPr/>
          <a:lstStyle/>
          <a:p>
            <a:pPr>
              <a:defRPr/>
            </a:pPr>
            <a:fld id="{413DB020-3696-44A8-B1F3-3CFFDF6B2DA9}" type="slidenum">
              <a:rPr lang="fr-FR" smtClean="0"/>
              <a:t>1</a:t>
            </a:fld>
            <a:endParaRPr lang="fr-FR"/>
          </a:p>
        </p:txBody>
      </p:sp>
    </p:spTree>
    <p:extLst>
      <p:ext uri="{BB962C8B-B14F-4D97-AF65-F5344CB8AC3E}">
        <p14:creationId xmlns:p14="http://schemas.microsoft.com/office/powerpoint/2010/main" val="12191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390671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492990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3911515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baseline="0"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27</a:t>
            </a:fld>
            <a:endParaRPr lang="en-US" dirty="0"/>
          </a:p>
        </p:txBody>
      </p:sp>
    </p:spTree>
    <p:extLst>
      <p:ext uri="{BB962C8B-B14F-4D97-AF65-F5344CB8AC3E}">
        <p14:creationId xmlns:p14="http://schemas.microsoft.com/office/powerpoint/2010/main" val="391408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I"/>
          </a:p>
        </p:txBody>
      </p:sp>
      <p:sp>
        <p:nvSpPr>
          <p:cNvPr id="4" name="Slide Number Placeholder 3"/>
          <p:cNvSpPr>
            <a:spLocks noGrp="1"/>
          </p:cNvSpPr>
          <p:nvPr>
            <p:ph type="sldNum" sz="quarter" idx="5"/>
          </p:nvPr>
        </p:nvSpPr>
        <p:spPr/>
        <p:txBody>
          <a:bodyPr/>
          <a:lstStyle/>
          <a:p>
            <a:pPr>
              <a:defRPr/>
            </a:pPr>
            <a:fld id="{413DB020-3696-44A8-B1F3-3CFFDF6B2DA9}" type="slidenum">
              <a:rPr lang="fr-FR" smtClean="0"/>
              <a:t>28</a:t>
            </a:fld>
            <a:endParaRPr lang="fr-FR"/>
          </a:p>
        </p:txBody>
      </p:sp>
    </p:spTree>
    <p:extLst>
      <p:ext uri="{BB962C8B-B14F-4D97-AF65-F5344CB8AC3E}">
        <p14:creationId xmlns:p14="http://schemas.microsoft.com/office/powerpoint/2010/main" val="273733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r>
              <a:t>jointness : organisation of curricula, admission procedures, services to students, type of degree, accreditation procedure...</a:t>
            </a:r>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53764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January, in the framework of the EMDM, we were selected and received a short-term (15 months) grant (55k€) to support us in the implementation of the </a:t>
            </a:r>
            <a:r>
              <a:rPr lang="en-US" dirty="0" err="1"/>
              <a:t>SpaceMed</a:t>
            </a:r>
            <a:r>
              <a:rPr lang="en-US" dirty="0"/>
              <a:t> project.</a:t>
            </a:r>
            <a:endParaRPr lang="fr-FR" dirty="0"/>
          </a:p>
        </p:txBody>
      </p:sp>
      <p:sp>
        <p:nvSpPr>
          <p:cNvPr id="4" name="Espace réservé du numéro de diapositive 3"/>
          <p:cNvSpPr>
            <a:spLocks noGrp="1"/>
          </p:cNvSpPr>
          <p:nvPr>
            <p:ph type="sldNum" sz="quarter" idx="5"/>
          </p:nvPr>
        </p:nvSpPr>
        <p:spPr/>
        <p:txBody>
          <a:bodyPr/>
          <a:lstStyle/>
          <a:p>
            <a:pPr>
              <a:defRPr/>
            </a:pPr>
            <a:fld id="{413DB020-3696-44A8-B1F3-3CFFDF6B2DA9}" type="slidenum">
              <a:rPr lang="fr-FR" smtClean="0"/>
              <a:t>9</a:t>
            </a:fld>
            <a:endParaRPr lang="fr-FR"/>
          </a:p>
        </p:txBody>
      </p:sp>
    </p:spTree>
    <p:extLst>
      <p:ext uri="{BB962C8B-B14F-4D97-AF65-F5344CB8AC3E}">
        <p14:creationId xmlns:p14="http://schemas.microsoft.com/office/powerpoint/2010/main" val="402214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noProof="0" dirty="0"/>
              <a:t>Only one track, all the students will go together at the same places, except for internship during S2 and S4</a:t>
            </a:r>
          </a:p>
        </p:txBody>
      </p:sp>
      <p:sp>
        <p:nvSpPr>
          <p:cNvPr id="4" name="Espace réservé du numéro de diapositive 3"/>
          <p:cNvSpPr>
            <a:spLocks noGrp="1"/>
          </p:cNvSpPr>
          <p:nvPr>
            <p:ph type="sldNum" sz="quarter" idx="5"/>
          </p:nvPr>
        </p:nvSpPr>
        <p:spPr/>
        <p:txBody>
          <a:bodyPr/>
          <a:lstStyle/>
          <a:p>
            <a:pPr>
              <a:defRPr/>
            </a:pPr>
            <a:fld id="{413DB020-3696-44A8-B1F3-3CFFDF6B2DA9}" type="slidenum">
              <a:rPr lang="fr-FR" smtClean="0"/>
              <a:t>17</a:t>
            </a:fld>
            <a:endParaRPr lang="fr-FR"/>
          </a:p>
        </p:txBody>
      </p:sp>
    </p:spTree>
    <p:extLst>
      <p:ext uri="{BB962C8B-B14F-4D97-AF65-F5344CB8AC3E}">
        <p14:creationId xmlns:p14="http://schemas.microsoft.com/office/powerpoint/2010/main" val="387661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Extreme</a:t>
            </a:r>
            <a:r>
              <a:rPr lang="fr-FR" dirty="0"/>
              <a:t> </a:t>
            </a:r>
            <a:r>
              <a:rPr lang="fr-FR" dirty="0" err="1"/>
              <a:t>environments</a:t>
            </a:r>
            <a:r>
              <a:rPr lang="fr-FR" dirty="0"/>
              <a:t>: </a:t>
            </a:r>
            <a:r>
              <a:rPr lang="fr-FR" dirty="0" err="1"/>
              <a:t>hypoxia</a:t>
            </a:r>
            <a:r>
              <a:rPr lang="fr-FR" dirty="0"/>
              <a:t>, </a:t>
            </a:r>
            <a:r>
              <a:rPr lang="fr-FR" dirty="0" err="1"/>
              <a:t>hypercapnia</a:t>
            </a:r>
            <a:r>
              <a:rPr lang="fr-FR" dirty="0"/>
              <a:t>, </a:t>
            </a:r>
            <a:r>
              <a:rPr lang="fr-FR" dirty="0" err="1"/>
              <a:t>hypobaric</a:t>
            </a:r>
            <a:r>
              <a:rPr lang="fr-FR" dirty="0"/>
              <a:t>, </a:t>
            </a:r>
            <a:r>
              <a:rPr lang="fr-FR" dirty="0" err="1"/>
              <a:t>hyperbaric</a:t>
            </a:r>
            <a:r>
              <a:rPr lang="fr-FR" dirty="0"/>
              <a:t> conditions</a:t>
            </a:r>
          </a:p>
          <a:p>
            <a:r>
              <a:rPr lang="fr-FR" dirty="0" err="1"/>
              <a:t>Hypothermia</a:t>
            </a:r>
            <a:r>
              <a:rPr lang="fr-FR" dirty="0"/>
              <a:t>, </a:t>
            </a:r>
            <a:r>
              <a:rPr lang="fr-FR" dirty="0" err="1"/>
              <a:t>hyperthermia</a:t>
            </a:r>
            <a:endParaRPr lang="fr-FR" dirty="0"/>
          </a:p>
          <a:p>
            <a:r>
              <a:rPr lang="fr-FR" dirty="0"/>
              <a:t>Gravity and </a:t>
            </a:r>
            <a:r>
              <a:rPr lang="fr-FR" dirty="0" err="1"/>
              <a:t>accelerations</a:t>
            </a:r>
            <a:endParaRPr lang="fr-FR" dirty="0"/>
          </a:p>
          <a:p>
            <a:r>
              <a:rPr lang="fr-FR" dirty="0"/>
              <a:t>Stress, </a:t>
            </a:r>
            <a:r>
              <a:rPr lang="fr-FR" dirty="0" err="1"/>
              <a:t>isoclation</a:t>
            </a:r>
            <a:r>
              <a:rPr lang="fr-FR" dirty="0"/>
              <a:t>, confinement, </a:t>
            </a:r>
            <a:r>
              <a:rPr lang="fr-FR" dirty="0" err="1"/>
              <a:t>chronobiology</a:t>
            </a:r>
            <a:endParaRPr lang="fr-FR" dirty="0"/>
          </a:p>
          <a:p>
            <a:r>
              <a:rPr lang="fr-FR" dirty="0" err="1"/>
              <a:t>Hypoactivity</a:t>
            </a:r>
            <a:r>
              <a:rPr lang="fr-FR" dirty="0"/>
              <a:t>, </a:t>
            </a:r>
            <a:r>
              <a:rPr lang="fr-FR" dirty="0" err="1"/>
              <a:t>sedendarity</a:t>
            </a:r>
            <a:endParaRPr lang="fr-FR" dirty="0"/>
          </a:p>
          <a:p>
            <a:r>
              <a:rPr lang="fr-FR" dirty="0" err="1"/>
              <a:t>Spaceflight</a:t>
            </a:r>
            <a:endParaRPr lang="fr-FR" dirty="0"/>
          </a:p>
        </p:txBody>
      </p:sp>
      <p:sp>
        <p:nvSpPr>
          <p:cNvPr id="4" name="Espace réservé du numéro de diapositive 3"/>
          <p:cNvSpPr>
            <a:spLocks noGrp="1"/>
          </p:cNvSpPr>
          <p:nvPr>
            <p:ph type="sldNum" sz="quarter" idx="5"/>
          </p:nvPr>
        </p:nvSpPr>
        <p:spPr/>
        <p:txBody>
          <a:bodyPr/>
          <a:lstStyle/>
          <a:p>
            <a:pPr>
              <a:defRPr/>
            </a:pPr>
            <a:fld id="{413DB020-3696-44A8-B1F3-3CFFDF6B2DA9}" type="slidenum">
              <a:rPr lang="fr-FR" smtClean="0"/>
              <a:t>18</a:t>
            </a:fld>
            <a:endParaRPr lang="fr-FR"/>
          </a:p>
        </p:txBody>
      </p:sp>
    </p:spTree>
    <p:extLst>
      <p:ext uri="{BB962C8B-B14F-4D97-AF65-F5344CB8AC3E}">
        <p14:creationId xmlns:p14="http://schemas.microsoft.com/office/powerpoint/2010/main" val="376096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dirty="0">
                <a:solidFill>
                  <a:srgbClr val="000000"/>
                </a:solidFill>
                <a:latin typeface="Arial"/>
                <a:ea typeface="Times New Roman"/>
                <a:cs typeface="+mn-cs"/>
              </a:rPr>
              <a:t>EQAR means European Approach for Quality Assurance </a:t>
            </a:r>
          </a:p>
          <a:p>
            <a:pPr marL="0" marR="0" lvl="0" indent="0" algn="l" defTabSz="914400" eaLnBrk="1" fontAlgn="auto" latinLnBrk="0" hangingPunct="1">
              <a:lnSpc>
                <a:spcPct val="100000"/>
              </a:lnSpc>
              <a:spcBef>
                <a:spcPts val="0"/>
              </a:spcBef>
              <a:spcAft>
                <a:spcPts val="0"/>
              </a:spcAft>
              <a:buClrTx/>
              <a:buSzTx/>
              <a:buFontTx/>
              <a:buNone/>
              <a:tabLst/>
              <a:defRPr/>
            </a:pPr>
            <a:r>
              <a:rPr lang="en-GB" sz="1200" dirty="0" err="1">
                <a:solidFill>
                  <a:srgbClr val="000000"/>
                </a:solidFill>
                <a:latin typeface="Arial"/>
                <a:cs typeface="+mn-cs"/>
              </a:rPr>
              <a:t>Accredition</a:t>
            </a:r>
            <a:r>
              <a:rPr lang="en-GB" sz="1200" dirty="0">
                <a:solidFill>
                  <a:srgbClr val="000000"/>
                </a:solidFill>
                <a:latin typeface="Arial"/>
                <a:cs typeface="+mn-cs"/>
              </a:rPr>
              <a:t> procedure has to comply with the </a:t>
            </a:r>
            <a:r>
              <a:rPr lang="en-GB" sz="1200" dirty="0">
                <a:solidFill>
                  <a:srgbClr val="000000"/>
                </a:solidFill>
                <a:latin typeface="Arial"/>
                <a:ea typeface="Times New Roman"/>
                <a:cs typeface="+mn-cs"/>
              </a:rPr>
              <a:t>European Approach for Quality Assurance </a:t>
            </a:r>
          </a:p>
          <a:p>
            <a:endParaRPr lang="fr-FR" dirty="0"/>
          </a:p>
        </p:txBody>
      </p:sp>
      <p:sp>
        <p:nvSpPr>
          <p:cNvPr id="4" name="Espace réservé du numéro de diapositive 3"/>
          <p:cNvSpPr>
            <a:spLocks noGrp="1"/>
          </p:cNvSpPr>
          <p:nvPr>
            <p:ph type="sldNum" sz="quarter" idx="5"/>
          </p:nvPr>
        </p:nvSpPr>
        <p:spPr/>
        <p:txBody>
          <a:bodyPr/>
          <a:lstStyle/>
          <a:p>
            <a:pPr>
              <a:defRPr/>
            </a:pPr>
            <a:fld id="{413DB020-3696-44A8-B1F3-3CFFDF6B2DA9}" type="slidenum">
              <a:rPr lang="fr-FR" smtClean="0"/>
              <a:t>19</a:t>
            </a:fld>
            <a:endParaRPr lang="fr-FR"/>
          </a:p>
        </p:txBody>
      </p:sp>
    </p:spTree>
    <p:extLst>
      <p:ext uri="{BB962C8B-B14F-4D97-AF65-F5344CB8AC3E}">
        <p14:creationId xmlns:p14="http://schemas.microsoft.com/office/powerpoint/2010/main" val="1342808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3899162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3323502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196353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Slide Image Placeholder 1"/>
          <p:cNvSpPr>
            <a:spLocks noGrp="1" noRot="1" noChangeAspect="1"/>
          </p:cNvSpPr>
          <p:nvPr>
            <p:ph type="sldImg"/>
          </p:nvPr>
        </p:nvSpPr>
        <p:spPr bwMode="auto"/>
      </p:sp>
      <p:sp>
        <p:nvSpPr>
          <p:cNvPr id="5" name="Notes Placeholder 2"/>
          <p:cNvSpPr>
            <a:spLocks noGrp="1"/>
          </p:cNvSpPr>
          <p:nvPr>
            <p:ph type="body" idx="1"/>
          </p:nvPr>
        </p:nvSpPr>
        <p:spPr bwMode="auto"/>
        <p:txBody>
          <a:bodyPr/>
          <a:lstStyle/>
          <a:p>
            <a:pPr>
              <a:defRPr/>
            </a:pPr>
            <a:endParaRPr dirty="0"/>
          </a:p>
        </p:txBody>
      </p:sp>
      <p:sp>
        <p:nvSpPr>
          <p:cNvPr id="6"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54010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a:p>
        </p:txBody>
      </p:sp>
      <p:sp>
        <p:nvSpPr>
          <p:cNvPr id="5"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Modifiez le style des sous-titres du masque</a:t>
            </a:r>
            <a:endParaRPr/>
          </a:p>
        </p:txBody>
      </p:sp>
      <p:sp>
        <p:nvSpPr>
          <p:cNvPr id="6" name="Espace réservé de la date 3"/>
          <p:cNvSpPr>
            <a:spLocks noGrp="1"/>
          </p:cNvSpPr>
          <p:nvPr>
            <p:ph type="dt" sz="half" idx="10"/>
          </p:nvPr>
        </p:nvSpPr>
        <p:spPr bwMode="auto"/>
        <p:txBody>
          <a:bodyPr/>
          <a:lstStyle/>
          <a:p>
            <a:pPr>
              <a:defRPr/>
            </a:pPr>
            <a:fld id="{65963575-4900-443D-AB63-E08007F072A1}" type="datetime1">
              <a:rPr lang="fr-FR"/>
              <a:t>20/09/2022</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236AA870-0F5B-4AFD-A7DF-E59465C20D7B}" type="slidenum">
              <a:rPr lang="fr-F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endParaRPr/>
          </a:p>
        </p:txBody>
      </p:sp>
      <p:sp>
        <p:nvSpPr>
          <p:cNvPr id="5" name="Espace réservé du texte vertical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10"/>
          </p:nvPr>
        </p:nvSpPr>
        <p:spPr bwMode="auto"/>
        <p:txBody>
          <a:bodyPr/>
          <a:lstStyle/>
          <a:p>
            <a:pPr>
              <a:defRPr/>
            </a:pPr>
            <a:fld id="{C1C7C0DE-E66B-49C1-9961-0AF2D6FF09F0}" type="datetime1">
              <a:rPr lang="fr-FR"/>
              <a:t>20/09/2022</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236AA870-0F5B-4AFD-A7DF-E59465C20D7B}" type="slidenum">
              <a:rPr lang="fr-F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Titre vertical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a:p>
        </p:txBody>
      </p:sp>
      <p:sp>
        <p:nvSpPr>
          <p:cNvPr id="5"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10"/>
          </p:nvPr>
        </p:nvSpPr>
        <p:spPr bwMode="auto"/>
        <p:txBody>
          <a:bodyPr/>
          <a:lstStyle/>
          <a:p>
            <a:pPr>
              <a:defRPr/>
            </a:pPr>
            <a:fld id="{C12826B7-6872-4BAA-82E7-CD624F0FFC0D}" type="datetime1">
              <a:rPr lang="fr-FR"/>
              <a:t>20/09/2022</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236AA870-0F5B-4AFD-A7DF-E59465C20D7B}" type="slidenum">
              <a:rPr lang="fr-F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endParaRPr/>
          </a:p>
        </p:txBody>
      </p:sp>
      <p:sp>
        <p:nvSpPr>
          <p:cNvPr id="5" name="Espace réservé du contenu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10"/>
          </p:nvPr>
        </p:nvSpPr>
        <p:spPr bwMode="auto"/>
        <p:txBody>
          <a:bodyPr/>
          <a:lstStyle/>
          <a:p>
            <a:pPr>
              <a:defRPr/>
            </a:pPr>
            <a:fld id="{79BF4429-1A53-4097-9E80-700B15B896EC}" type="datetime1">
              <a:rPr lang="fr-FR"/>
              <a:t>20/09/2022</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236AA870-0F5B-4AFD-A7DF-E59465C20D7B}" type="slidenum">
              <a:rPr lang="fr-F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a:p>
        </p:txBody>
      </p:sp>
      <p:sp>
        <p:nvSpPr>
          <p:cNvPr id="5"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6" name="Espace réservé de la date 3"/>
          <p:cNvSpPr>
            <a:spLocks noGrp="1"/>
          </p:cNvSpPr>
          <p:nvPr>
            <p:ph type="dt" sz="half" idx="10"/>
          </p:nvPr>
        </p:nvSpPr>
        <p:spPr bwMode="auto"/>
        <p:txBody>
          <a:bodyPr/>
          <a:lstStyle/>
          <a:p>
            <a:pPr>
              <a:defRPr/>
            </a:pPr>
            <a:fld id="{63E1C75E-2A51-4E70-A98A-C3D3DC0AB870}" type="datetime1">
              <a:rPr lang="fr-FR"/>
              <a:t>20/09/2022</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236AA870-0F5B-4AFD-A7DF-E59465C20D7B}" type="slidenum">
              <a:rPr lang="fr-F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endParaRPr/>
          </a:p>
        </p:txBody>
      </p:sp>
      <p:sp>
        <p:nvSpPr>
          <p:cNvPr id="5" name="Espace réservé du contenu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contenu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4"/>
          <p:cNvSpPr>
            <a:spLocks noGrp="1"/>
          </p:cNvSpPr>
          <p:nvPr>
            <p:ph type="dt" sz="half" idx="10"/>
          </p:nvPr>
        </p:nvSpPr>
        <p:spPr bwMode="auto"/>
        <p:txBody>
          <a:bodyPr/>
          <a:lstStyle/>
          <a:p>
            <a:pPr>
              <a:defRPr/>
            </a:pPr>
            <a:fld id="{17455769-A191-43D2-89C4-C646BDCA13C2}" type="datetime1">
              <a:rPr lang="fr-FR"/>
              <a:t>20/09/2022</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236AA870-0F5B-4AFD-A7DF-E59465C20D7B}" type="slidenum">
              <a:rPr lang="fr-F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365125"/>
            <a:ext cx="10515600" cy="1325563"/>
          </a:xfrm>
        </p:spPr>
        <p:txBody>
          <a:bodyPr/>
          <a:lstStyle/>
          <a:p>
            <a:pPr>
              <a:defRPr/>
            </a:pPr>
            <a:r>
              <a:rPr lang="fr-FR"/>
              <a:t>Modifiez le style du titre</a:t>
            </a:r>
            <a:endParaRPr/>
          </a:p>
        </p:txBody>
      </p:sp>
      <p:sp>
        <p:nvSpPr>
          <p:cNvPr id="5"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Espace réservé du contenu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Espace réservé du contenu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9" name="Espace réservé de la date 6"/>
          <p:cNvSpPr>
            <a:spLocks noGrp="1"/>
          </p:cNvSpPr>
          <p:nvPr>
            <p:ph type="dt" sz="half" idx="10"/>
          </p:nvPr>
        </p:nvSpPr>
        <p:spPr bwMode="auto"/>
        <p:txBody>
          <a:bodyPr/>
          <a:lstStyle/>
          <a:p>
            <a:pPr>
              <a:defRPr/>
            </a:pPr>
            <a:fld id="{CEBF34B6-488A-430C-AA99-F206CF9DEE92}" type="datetime1">
              <a:rPr lang="fr-FR"/>
              <a:t>20/09/2022</a:t>
            </a:fld>
            <a:endParaRPr lang="fr-FR"/>
          </a:p>
        </p:txBody>
      </p:sp>
      <p:sp>
        <p:nvSpPr>
          <p:cNvPr id="10" name="Espace réservé du pied de page 7"/>
          <p:cNvSpPr>
            <a:spLocks noGrp="1"/>
          </p:cNvSpPr>
          <p:nvPr>
            <p:ph type="ftr" sz="quarter" idx="11"/>
          </p:nvPr>
        </p:nvSpPr>
        <p:spPr bwMode="auto"/>
        <p:txBody>
          <a:bodyPr/>
          <a:lstStyle/>
          <a:p>
            <a:pPr>
              <a:defRPr/>
            </a:pPr>
            <a:endParaRPr lang="fr-FR"/>
          </a:p>
        </p:txBody>
      </p:sp>
      <p:sp>
        <p:nvSpPr>
          <p:cNvPr id="11" name="Espace réservé du numéro de diapositive 8"/>
          <p:cNvSpPr>
            <a:spLocks noGrp="1"/>
          </p:cNvSpPr>
          <p:nvPr>
            <p:ph type="sldNum" sz="quarter" idx="12"/>
          </p:nvPr>
        </p:nvSpPr>
        <p:spPr bwMode="auto"/>
        <p:txBody>
          <a:bodyPr/>
          <a:lstStyle/>
          <a:p>
            <a:pPr>
              <a:defRPr/>
            </a:pPr>
            <a:fld id="{236AA870-0F5B-4AFD-A7DF-E59465C20D7B}" type="slidenum">
              <a:rPr lang="fr-F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endParaRPr/>
          </a:p>
        </p:txBody>
      </p:sp>
      <p:sp>
        <p:nvSpPr>
          <p:cNvPr id="5" name="Espace réservé de la date 2"/>
          <p:cNvSpPr>
            <a:spLocks noGrp="1"/>
          </p:cNvSpPr>
          <p:nvPr>
            <p:ph type="dt" sz="half" idx="10"/>
          </p:nvPr>
        </p:nvSpPr>
        <p:spPr bwMode="auto"/>
        <p:txBody>
          <a:bodyPr/>
          <a:lstStyle/>
          <a:p>
            <a:pPr>
              <a:defRPr/>
            </a:pPr>
            <a:fld id="{A6E4AFBB-94AD-48C8-A52B-AA17D073FC77}" type="datetime1">
              <a:rPr lang="fr-FR"/>
              <a:t>20/09/2022</a:t>
            </a:fld>
            <a:endParaRPr lang="fr-FR"/>
          </a:p>
        </p:txBody>
      </p:sp>
      <p:sp>
        <p:nvSpPr>
          <p:cNvPr id="6" name="Espace réservé du pied de page 3"/>
          <p:cNvSpPr>
            <a:spLocks noGrp="1"/>
          </p:cNvSpPr>
          <p:nvPr>
            <p:ph type="ftr" sz="quarter" idx="11"/>
          </p:nvPr>
        </p:nvSpPr>
        <p:spPr bwMode="auto"/>
        <p:txBody>
          <a:bodyPr/>
          <a:lstStyle/>
          <a:p>
            <a:pPr>
              <a:defRPr/>
            </a:pPr>
            <a:endParaRPr lang="fr-FR"/>
          </a:p>
        </p:txBody>
      </p:sp>
      <p:sp>
        <p:nvSpPr>
          <p:cNvPr id="7" name="Espace réservé du numéro de diapositive 4"/>
          <p:cNvSpPr>
            <a:spLocks noGrp="1"/>
          </p:cNvSpPr>
          <p:nvPr>
            <p:ph type="sldNum" sz="quarter" idx="12"/>
          </p:nvPr>
        </p:nvSpPr>
        <p:spPr bwMode="auto"/>
        <p:txBody>
          <a:bodyPr/>
          <a:lstStyle/>
          <a:p>
            <a:pPr>
              <a:defRPr/>
            </a:pPr>
            <a:fld id="{236AA870-0F5B-4AFD-A7DF-E59465C20D7B}" type="slidenum">
              <a:rPr lang="fr-F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D939B3C1-8C25-42FE-91CD-5F8DB0029A51}" type="datetime1">
              <a:rPr lang="fr-FR"/>
              <a:t>20/09/2022</a:t>
            </a:fld>
            <a:endParaRPr lang="fr-FR"/>
          </a:p>
        </p:txBody>
      </p:sp>
      <p:sp>
        <p:nvSpPr>
          <p:cNvPr id="5" name="Espace réservé du pied de page 2"/>
          <p:cNvSpPr>
            <a:spLocks noGrp="1"/>
          </p:cNvSpPr>
          <p:nvPr>
            <p:ph type="ftr" sz="quarter" idx="11"/>
          </p:nvPr>
        </p:nvSpPr>
        <p:spPr bwMode="auto"/>
        <p:txBody>
          <a:bodyPr/>
          <a:lstStyle/>
          <a:p>
            <a:pPr>
              <a:defRPr/>
            </a:pPr>
            <a:endParaRPr lang="fr-FR"/>
          </a:p>
        </p:txBody>
      </p:sp>
      <p:sp>
        <p:nvSpPr>
          <p:cNvPr id="6" name="Espace réservé du numéro de diapositive 3"/>
          <p:cNvSpPr>
            <a:spLocks noGrp="1"/>
          </p:cNvSpPr>
          <p:nvPr>
            <p:ph type="sldNum" sz="quarter" idx="12"/>
          </p:nvPr>
        </p:nvSpPr>
        <p:spPr bwMode="auto"/>
        <p:txBody>
          <a:bodyPr/>
          <a:lstStyle/>
          <a:p>
            <a:pPr>
              <a:defRPr/>
            </a:pPr>
            <a:fld id="{236AA870-0F5B-4AFD-A7DF-E59465C20D7B}" type="slidenum">
              <a:rPr lang="fr-F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5"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Espace réservé de la date 4"/>
          <p:cNvSpPr>
            <a:spLocks noGrp="1"/>
          </p:cNvSpPr>
          <p:nvPr>
            <p:ph type="dt" sz="half" idx="10"/>
          </p:nvPr>
        </p:nvSpPr>
        <p:spPr bwMode="auto"/>
        <p:txBody>
          <a:bodyPr/>
          <a:lstStyle/>
          <a:p>
            <a:pPr>
              <a:defRPr/>
            </a:pPr>
            <a:fld id="{D061ABCA-248A-4242-B2E2-765996F02217}" type="datetime1">
              <a:rPr lang="fr-FR"/>
              <a:t>20/09/2022</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236AA870-0F5B-4AFD-A7DF-E59465C20D7B}" type="slidenum">
              <a:rPr lang="fr-F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5"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6"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Espace réservé de la date 4"/>
          <p:cNvSpPr>
            <a:spLocks noGrp="1"/>
          </p:cNvSpPr>
          <p:nvPr>
            <p:ph type="dt" sz="half" idx="10"/>
          </p:nvPr>
        </p:nvSpPr>
        <p:spPr bwMode="auto"/>
        <p:txBody>
          <a:bodyPr/>
          <a:lstStyle/>
          <a:p>
            <a:pPr>
              <a:defRPr/>
            </a:pPr>
            <a:fld id="{91BDD099-35C4-4DE2-AAA0-3F62708023EB}" type="datetime1">
              <a:rPr lang="fr-FR"/>
              <a:t>20/09/2022</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236AA870-0F5B-4AFD-A7DF-E59465C20D7B}" type="slidenum">
              <a:rPr lang="fr-F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5"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D40FD0A-6B4F-48CB-A133-66703C09CAB4}" type="datetime1">
              <a:rPr lang="fr-FR"/>
              <a:t>20/09/2022</a:t>
            </a:fld>
            <a:endParaRPr lang="fr-FR"/>
          </a:p>
        </p:txBody>
      </p:sp>
      <p:sp>
        <p:nvSpPr>
          <p:cNvPr id="7"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36AA870-0F5B-4AFD-A7DF-E59465C20D7B}" type="slidenum">
              <a:rPr lang="fr-F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sa.int/Our_Activities/Human_Spaceflight/Research"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0A87AC4-A2B7-EA4D-A657-F6FAE218C0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066" y="2204864"/>
            <a:ext cx="11774750" cy="5544616"/>
          </a:xfrm>
          <a:prstGeom prst="rect">
            <a:avLst/>
          </a:prstGeom>
          <a:ln>
            <a:noFill/>
          </a:ln>
        </p:spPr>
      </p:pic>
      <p:sp>
        <p:nvSpPr>
          <p:cNvPr id="8" name="TextBox 7">
            <a:extLst>
              <a:ext uri="{FF2B5EF4-FFF2-40B4-BE49-F238E27FC236}">
                <a16:creationId xmlns:a16="http://schemas.microsoft.com/office/drawing/2014/main" id="{D1166FA9-6481-D782-B5A4-30D4325486BF}"/>
              </a:ext>
            </a:extLst>
          </p:cNvPr>
          <p:cNvSpPr txBox="1"/>
          <p:nvPr/>
        </p:nvSpPr>
        <p:spPr>
          <a:xfrm>
            <a:off x="4447952" y="404664"/>
            <a:ext cx="4243469" cy="646331"/>
          </a:xfrm>
          <a:prstGeom prst="rect">
            <a:avLst/>
          </a:prstGeom>
          <a:noFill/>
        </p:spPr>
        <p:txBody>
          <a:bodyPr wrap="none" rtlCol="0">
            <a:spAutoFit/>
          </a:bodyPr>
          <a:lstStyle/>
          <a:p>
            <a:r>
              <a:rPr lang="en-SI" sz="3600" b="1" dirty="0">
                <a:solidFill>
                  <a:schemeClr val="bg1"/>
                </a:solidFill>
              </a:rPr>
              <a:t>SPACE EXPLORATION</a:t>
            </a:r>
          </a:p>
        </p:txBody>
      </p:sp>
      <p:sp>
        <p:nvSpPr>
          <p:cNvPr id="9" name="Rectangle 8">
            <a:extLst>
              <a:ext uri="{FF2B5EF4-FFF2-40B4-BE49-F238E27FC236}">
                <a16:creationId xmlns:a16="http://schemas.microsoft.com/office/drawing/2014/main" id="{5F378D2C-6BE7-8001-964E-9E5C7D8C7267}"/>
              </a:ext>
            </a:extLst>
          </p:cNvPr>
          <p:cNvSpPr/>
          <p:nvPr/>
        </p:nvSpPr>
        <p:spPr>
          <a:xfrm>
            <a:off x="3431704" y="6165304"/>
            <a:ext cx="8424936" cy="144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spTree>
    <p:extLst>
      <p:ext uri="{BB962C8B-B14F-4D97-AF65-F5344CB8AC3E}">
        <p14:creationId xmlns:p14="http://schemas.microsoft.com/office/powerpoint/2010/main" val="48138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6"/>
          <p:cNvSpPr>
            <a:spLocks noGrp="1"/>
          </p:cNvSpPr>
          <p:nvPr>
            <p:ph type="sldNum" sz="quarter" idx="12"/>
          </p:nvPr>
        </p:nvSpPr>
        <p:spPr bwMode="auto"/>
        <p:txBody>
          <a:bodyPr/>
          <a:lstStyle/>
          <a:p>
            <a:pPr>
              <a:defRPr/>
            </a:pPr>
            <a:fld id="{236AA870-0F5B-4AFD-A7DF-E59465C20D7B}" type="slidenum">
              <a:rPr lang="fr-FR"/>
              <a:t>10</a:t>
            </a:fld>
            <a:endParaRPr lang="fr-FR"/>
          </a:p>
        </p:txBody>
      </p:sp>
      <p:sp>
        <p:nvSpPr>
          <p:cNvPr id="6" name="Rectangle 4"/>
          <p:cNvSpPr/>
          <p:nvPr/>
        </p:nvSpPr>
        <p:spPr bwMode="auto">
          <a:xfrm>
            <a:off x="383484" y="1336801"/>
            <a:ext cx="11057283" cy="1200329"/>
          </a:xfrm>
          <a:prstGeom prst="rect">
            <a:avLst/>
          </a:prstGeom>
        </p:spPr>
        <p:txBody>
          <a:bodyPr wrap="square">
            <a:spAutoFit/>
          </a:bodyPr>
          <a:lstStyle/>
          <a:p>
            <a:pPr algn="just"/>
            <a:r>
              <a:rPr lang="en-US" dirty="0"/>
              <a:t>• </a:t>
            </a:r>
            <a:r>
              <a:rPr lang="en-US" b="1" dirty="0"/>
              <a:t>Curriculum: </a:t>
            </a:r>
            <a:r>
              <a:rPr lang="en-US" dirty="0"/>
              <a:t> places strong emphasis on hands-on activities in state-of-the-art laboratories and on field studies, including space flight analogues (i.e., parabolic flights, Antarctic habitats, experimental bed rest studies, etc.), and extreme environments, such as those experienced at high altitude, underwater, and in hot and cold, dry and humid environments.</a:t>
            </a:r>
            <a:endParaRPr lang="fr-FR" dirty="0"/>
          </a:p>
        </p:txBody>
      </p:sp>
      <p:pic>
        <p:nvPicPr>
          <p:cNvPr id="2" name="Image 3">
            <a:extLst>
              <a:ext uri="{FF2B5EF4-FFF2-40B4-BE49-F238E27FC236}">
                <a16:creationId xmlns:a16="http://schemas.microsoft.com/office/drawing/2014/main" id="{3DB9C16B-0E07-3D34-48DB-6B5EDCA235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7768" y="193463"/>
            <a:ext cx="3456384" cy="11433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6"/>
          <p:cNvSpPr>
            <a:spLocks noGrp="1"/>
          </p:cNvSpPr>
          <p:nvPr>
            <p:ph type="sldNum" sz="quarter" idx="12"/>
          </p:nvPr>
        </p:nvSpPr>
        <p:spPr bwMode="auto"/>
        <p:txBody>
          <a:bodyPr/>
          <a:lstStyle/>
          <a:p>
            <a:pPr>
              <a:defRPr/>
            </a:pPr>
            <a:fld id="{236AA870-0F5B-4AFD-A7DF-E59465C20D7B}" type="slidenum">
              <a:rPr lang="fr-FR"/>
              <a:t>11</a:t>
            </a:fld>
            <a:endParaRPr lang="fr-FR"/>
          </a:p>
        </p:txBody>
      </p:sp>
      <p:sp>
        <p:nvSpPr>
          <p:cNvPr id="6" name="Rectangle 4"/>
          <p:cNvSpPr/>
          <p:nvPr/>
        </p:nvSpPr>
        <p:spPr bwMode="auto">
          <a:xfrm>
            <a:off x="383484" y="1336801"/>
            <a:ext cx="11057283" cy="1323439"/>
          </a:xfrm>
          <a:prstGeom prst="rect">
            <a:avLst/>
          </a:prstGeom>
        </p:spPr>
        <p:txBody>
          <a:bodyPr wrap="square">
            <a:spAutoFit/>
          </a:bodyPr>
          <a:lstStyle/>
          <a:p>
            <a:pPr algn="just"/>
            <a:r>
              <a:rPr lang="en-US" sz="2000" dirty="0">
                <a:solidFill>
                  <a:schemeClr val="bg2">
                    <a:lumMod val="75000"/>
                  </a:schemeClr>
                </a:solidFill>
              </a:rPr>
              <a:t>• </a:t>
            </a:r>
            <a:r>
              <a:rPr lang="en-US" sz="2000" b="1" dirty="0">
                <a:solidFill>
                  <a:schemeClr val="bg2">
                    <a:lumMod val="75000"/>
                  </a:schemeClr>
                </a:solidFill>
              </a:rPr>
              <a:t>Curriculum: </a:t>
            </a:r>
            <a:r>
              <a:rPr lang="en-US" sz="2000" dirty="0">
                <a:solidFill>
                  <a:schemeClr val="bg2">
                    <a:lumMod val="75000"/>
                  </a:schemeClr>
                </a:solidFill>
              </a:rPr>
              <a:t> places strong emphasis on hands-on activities in state-of-the-art laboratories and on field studies, including space flight analogues (i.e., parabolic flights, Antarctic habitats, experimental bed rest studies, etc.), and extreme environments, such as those experienced at high altitude, underwater, and in hot and cold, dry and humid environments.</a:t>
            </a:r>
            <a:endParaRPr lang="fr-FR" sz="2000" dirty="0">
              <a:solidFill>
                <a:schemeClr val="bg2">
                  <a:lumMod val="75000"/>
                </a:schemeClr>
              </a:solidFill>
            </a:endParaRPr>
          </a:p>
        </p:txBody>
      </p:sp>
      <p:pic>
        <p:nvPicPr>
          <p:cNvPr id="2" name="Image 3">
            <a:extLst>
              <a:ext uri="{FF2B5EF4-FFF2-40B4-BE49-F238E27FC236}">
                <a16:creationId xmlns:a16="http://schemas.microsoft.com/office/drawing/2014/main" id="{3DB9C16B-0E07-3D34-48DB-6B5EDCA235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7768" y="193463"/>
            <a:ext cx="3456384" cy="1143338"/>
          </a:xfrm>
          <a:prstGeom prst="rect">
            <a:avLst/>
          </a:prstGeom>
        </p:spPr>
      </p:pic>
      <p:sp>
        <p:nvSpPr>
          <p:cNvPr id="4" name="TextBox 3">
            <a:extLst>
              <a:ext uri="{FF2B5EF4-FFF2-40B4-BE49-F238E27FC236}">
                <a16:creationId xmlns:a16="http://schemas.microsoft.com/office/drawing/2014/main" id="{CCE9C7B6-4413-6C7F-0DB8-C0B11A75B8D4}"/>
              </a:ext>
            </a:extLst>
          </p:cNvPr>
          <p:cNvSpPr txBox="1"/>
          <p:nvPr/>
        </p:nvSpPr>
        <p:spPr>
          <a:xfrm>
            <a:off x="379912" y="2767280"/>
            <a:ext cx="11057283" cy="1323439"/>
          </a:xfrm>
          <a:prstGeom prst="rect">
            <a:avLst/>
          </a:prstGeom>
          <a:noFill/>
        </p:spPr>
        <p:txBody>
          <a:bodyPr wrap="square">
            <a:spAutoFit/>
          </a:bodyPr>
          <a:lstStyle/>
          <a:p>
            <a:r>
              <a:rPr lang="en-GB" sz="2000" b="1" dirty="0"/>
              <a:t>• Career perspectives</a:t>
            </a:r>
            <a:r>
              <a:rPr lang="fr-FR" sz="2000" b="1" dirty="0"/>
              <a:t>: </a:t>
            </a:r>
            <a:r>
              <a:rPr lang="en-US" sz="2000" dirty="0"/>
              <a:t>provides training for those interested in pursuing a research career in space life sciences and extreme environments, as well as for medical doctors who would be able to offer medical support for future commercial space flights. The course will also provide valuable training to biomedical engineers who will be able to design, </a:t>
            </a:r>
            <a:r>
              <a:rPr lang="en-US" sz="2000" dirty="0" err="1"/>
              <a:t>optimise</a:t>
            </a:r>
            <a:r>
              <a:rPr lang="en-US" sz="2000" dirty="0"/>
              <a:t>, operate, and validate aerospace life support devices. </a:t>
            </a:r>
            <a:endParaRPr lang="fr-FR" sz="2000" dirty="0"/>
          </a:p>
        </p:txBody>
      </p:sp>
    </p:spTree>
    <p:extLst>
      <p:ext uri="{BB962C8B-B14F-4D97-AF65-F5344CB8AC3E}">
        <p14:creationId xmlns:p14="http://schemas.microsoft.com/office/powerpoint/2010/main" val="585939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6"/>
          <p:cNvSpPr>
            <a:spLocks noGrp="1"/>
          </p:cNvSpPr>
          <p:nvPr>
            <p:ph type="sldNum" sz="quarter" idx="12"/>
          </p:nvPr>
        </p:nvSpPr>
        <p:spPr bwMode="auto"/>
        <p:txBody>
          <a:bodyPr/>
          <a:lstStyle/>
          <a:p>
            <a:pPr>
              <a:defRPr/>
            </a:pPr>
            <a:fld id="{236AA870-0F5B-4AFD-A7DF-E59465C20D7B}" type="slidenum">
              <a:rPr lang="fr-FR"/>
              <a:t>12</a:t>
            </a:fld>
            <a:endParaRPr lang="fr-FR"/>
          </a:p>
        </p:txBody>
      </p:sp>
      <p:sp>
        <p:nvSpPr>
          <p:cNvPr id="6" name="Rectangle 4"/>
          <p:cNvSpPr/>
          <p:nvPr/>
        </p:nvSpPr>
        <p:spPr bwMode="auto">
          <a:xfrm>
            <a:off x="383484" y="1336801"/>
            <a:ext cx="11057283" cy="1323439"/>
          </a:xfrm>
          <a:prstGeom prst="rect">
            <a:avLst/>
          </a:prstGeom>
        </p:spPr>
        <p:txBody>
          <a:bodyPr wrap="square">
            <a:spAutoFit/>
          </a:bodyPr>
          <a:lstStyle/>
          <a:p>
            <a:pPr algn="just"/>
            <a:r>
              <a:rPr lang="en-US" sz="2000" dirty="0">
                <a:solidFill>
                  <a:schemeClr val="bg2">
                    <a:lumMod val="75000"/>
                  </a:schemeClr>
                </a:solidFill>
              </a:rPr>
              <a:t>• </a:t>
            </a:r>
            <a:r>
              <a:rPr lang="en-US" sz="2000" b="1" dirty="0">
                <a:solidFill>
                  <a:schemeClr val="bg2">
                    <a:lumMod val="75000"/>
                  </a:schemeClr>
                </a:solidFill>
              </a:rPr>
              <a:t>Curriculum: </a:t>
            </a:r>
            <a:r>
              <a:rPr lang="en-US" sz="2000" dirty="0">
                <a:solidFill>
                  <a:schemeClr val="bg2">
                    <a:lumMod val="75000"/>
                  </a:schemeClr>
                </a:solidFill>
              </a:rPr>
              <a:t> places strong emphasis on hands-on activities in state-of-the-art laboratories and on field studies, including space flight analogues (i.e., parabolic flights, Antarctic habitats, experimental bed rest studies, etc.), and extreme environments, such as those experienced at high altitude, underwater, and in hot and cold, dry and humid environments.</a:t>
            </a:r>
            <a:endParaRPr lang="fr-FR" sz="2000" dirty="0">
              <a:solidFill>
                <a:schemeClr val="bg2">
                  <a:lumMod val="75000"/>
                </a:schemeClr>
              </a:solidFill>
            </a:endParaRPr>
          </a:p>
        </p:txBody>
      </p:sp>
      <p:pic>
        <p:nvPicPr>
          <p:cNvPr id="2" name="Image 3">
            <a:extLst>
              <a:ext uri="{FF2B5EF4-FFF2-40B4-BE49-F238E27FC236}">
                <a16:creationId xmlns:a16="http://schemas.microsoft.com/office/drawing/2014/main" id="{3DB9C16B-0E07-3D34-48DB-6B5EDCA235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7768" y="193463"/>
            <a:ext cx="3456384" cy="1143338"/>
          </a:xfrm>
          <a:prstGeom prst="rect">
            <a:avLst/>
          </a:prstGeom>
        </p:spPr>
      </p:pic>
      <p:sp>
        <p:nvSpPr>
          <p:cNvPr id="4" name="TextBox 3">
            <a:extLst>
              <a:ext uri="{FF2B5EF4-FFF2-40B4-BE49-F238E27FC236}">
                <a16:creationId xmlns:a16="http://schemas.microsoft.com/office/drawing/2014/main" id="{CCE9C7B6-4413-6C7F-0DB8-C0B11A75B8D4}"/>
              </a:ext>
            </a:extLst>
          </p:cNvPr>
          <p:cNvSpPr txBox="1"/>
          <p:nvPr/>
        </p:nvSpPr>
        <p:spPr>
          <a:xfrm>
            <a:off x="379912" y="2682922"/>
            <a:ext cx="11057283" cy="1323439"/>
          </a:xfrm>
          <a:prstGeom prst="rect">
            <a:avLst/>
          </a:prstGeom>
          <a:noFill/>
        </p:spPr>
        <p:txBody>
          <a:bodyPr wrap="square">
            <a:spAutoFit/>
          </a:bodyPr>
          <a:lstStyle/>
          <a:p>
            <a:r>
              <a:rPr lang="en-GB" sz="2000" b="1" dirty="0">
                <a:solidFill>
                  <a:schemeClr val="bg2">
                    <a:lumMod val="75000"/>
                  </a:schemeClr>
                </a:solidFill>
              </a:rPr>
              <a:t>• Career perspectives</a:t>
            </a:r>
            <a:r>
              <a:rPr lang="fr-FR" sz="2000" b="1" dirty="0">
                <a:solidFill>
                  <a:schemeClr val="bg2">
                    <a:lumMod val="75000"/>
                  </a:schemeClr>
                </a:solidFill>
              </a:rPr>
              <a:t>: </a:t>
            </a:r>
            <a:r>
              <a:rPr lang="en-US" sz="2000" dirty="0">
                <a:solidFill>
                  <a:schemeClr val="bg2">
                    <a:lumMod val="75000"/>
                  </a:schemeClr>
                </a:solidFill>
              </a:rPr>
              <a:t>provides training for those interested in pursuing a research career in space life sciences and extreme environments, as well as for medical doctors who would be able to offer medical support for future commercial space flights. The course will also provide valuable training to biomedical engineers who will be able to design, </a:t>
            </a:r>
            <a:r>
              <a:rPr lang="en-US" sz="2000" dirty="0" err="1">
                <a:solidFill>
                  <a:schemeClr val="bg2">
                    <a:lumMod val="75000"/>
                  </a:schemeClr>
                </a:solidFill>
              </a:rPr>
              <a:t>optimise</a:t>
            </a:r>
            <a:r>
              <a:rPr lang="en-US" sz="2000" dirty="0">
                <a:solidFill>
                  <a:schemeClr val="bg2">
                    <a:lumMod val="75000"/>
                  </a:schemeClr>
                </a:solidFill>
              </a:rPr>
              <a:t>, operate, and validate aerospace life support devices. </a:t>
            </a:r>
            <a:endParaRPr lang="fr-FR" sz="2000" dirty="0">
              <a:solidFill>
                <a:schemeClr val="bg2">
                  <a:lumMod val="75000"/>
                </a:schemeClr>
              </a:solidFill>
            </a:endParaRPr>
          </a:p>
        </p:txBody>
      </p:sp>
      <p:sp>
        <p:nvSpPr>
          <p:cNvPr id="7" name="TextBox 6">
            <a:extLst>
              <a:ext uri="{FF2B5EF4-FFF2-40B4-BE49-F238E27FC236}">
                <a16:creationId xmlns:a16="http://schemas.microsoft.com/office/drawing/2014/main" id="{ED75E721-6D53-C941-B484-72EBEE0997C5}"/>
              </a:ext>
            </a:extLst>
          </p:cNvPr>
          <p:cNvSpPr txBox="1"/>
          <p:nvPr/>
        </p:nvSpPr>
        <p:spPr>
          <a:xfrm>
            <a:off x="379912" y="4117896"/>
            <a:ext cx="10957819" cy="2585323"/>
          </a:xfrm>
          <a:prstGeom prst="rect">
            <a:avLst/>
          </a:prstGeom>
          <a:noFill/>
        </p:spPr>
        <p:txBody>
          <a:bodyPr wrap="square">
            <a:spAutoFit/>
          </a:bodyPr>
          <a:lstStyle/>
          <a:p>
            <a:r>
              <a:rPr lang="en-GB" b="1" dirty="0"/>
              <a:t>• Strengths</a:t>
            </a:r>
            <a:endParaRPr lang="fr-FR" b="1" dirty="0"/>
          </a:p>
          <a:p>
            <a:pPr lvl="0" algn="just"/>
            <a:r>
              <a:rPr lang="en-US" dirty="0"/>
              <a:t>	- Small class sizes and close interaction with teaching staff.</a:t>
            </a:r>
            <a:endParaRPr lang="fr-FR" dirty="0"/>
          </a:p>
          <a:p>
            <a:pPr lvl="0" algn="just"/>
            <a:r>
              <a:rPr lang="en-US" dirty="0"/>
              <a:t>	- Science teaching and training with innovative and interdisciplinary methodologies.</a:t>
            </a:r>
            <a:endParaRPr lang="fr-FR" dirty="0"/>
          </a:p>
          <a:p>
            <a:pPr lvl="0" algn="just"/>
            <a:r>
              <a:rPr lang="en-US" dirty="0"/>
              <a:t>	- Research projects involving laboratory and field studies</a:t>
            </a:r>
            <a:endParaRPr lang="fr-FR" dirty="0"/>
          </a:p>
          <a:p>
            <a:pPr lvl="0" algn="just"/>
            <a:r>
              <a:rPr lang="en-US" dirty="0"/>
              <a:t>	- Workshops bringing together students, academics and industry professionals.</a:t>
            </a:r>
            <a:endParaRPr lang="fr-FR" dirty="0"/>
          </a:p>
          <a:p>
            <a:pPr lvl="0" algn="just"/>
            <a:r>
              <a:rPr lang="en-US" dirty="0"/>
              <a:t>	- Involving  students in space projects supported by German, French, European and US space agencies.</a:t>
            </a:r>
            <a:endParaRPr lang="fr-FR" dirty="0"/>
          </a:p>
          <a:p>
            <a:pPr lvl="0" algn="just"/>
            <a:r>
              <a:rPr lang="en-US" dirty="0"/>
              <a:t>	- Offering students an international network and an integrated multicultural and linguistic experience.</a:t>
            </a:r>
            <a:endParaRPr lang="fr-FR" dirty="0"/>
          </a:p>
          <a:p>
            <a:pPr lvl="0" algn="just"/>
            <a:r>
              <a:rPr lang="en-US" dirty="0"/>
              <a:t>	- Immersion in at least three European cultural regions (France, Germany, Slovenia)</a:t>
            </a:r>
            <a:endParaRPr lang="fr-FR" dirty="0"/>
          </a:p>
          <a:p>
            <a:pPr lvl="0" algn="just"/>
            <a:r>
              <a:rPr lang="en-US" dirty="0"/>
              <a:t>	- Attractive scholarships.</a:t>
            </a:r>
            <a:endParaRPr lang="fr-FR" dirty="0"/>
          </a:p>
        </p:txBody>
      </p:sp>
    </p:spTree>
    <p:extLst>
      <p:ext uri="{BB962C8B-B14F-4D97-AF65-F5344CB8AC3E}">
        <p14:creationId xmlns:p14="http://schemas.microsoft.com/office/powerpoint/2010/main" val="46655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6"/>
          <p:cNvSpPr>
            <a:spLocks noGrp="1"/>
          </p:cNvSpPr>
          <p:nvPr>
            <p:ph type="sldNum" sz="quarter" idx="12"/>
          </p:nvPr>
        </p:nvSpPr>
        <p:spPr bwMode="auto"/>
        <p:txBody>
          <a:bodyPr/>
          <a:lstStyle/>
          <a:p>
            <a:pPr>
              <a:defRPr/>
            </a:pPr>
            <a:fld id="{236AA870-0F5B-4AFD-A7DF-E59465C20D7B}" type="slidenum">
              <a:rPr lang="fr-FR"/>
              <a:t>13</a:t>
            </a:fld>
            <a:endParaRPr lang="fr-FR"/>
          </a:p>
        </p:txBody>
      </p:sp>
      <p:sp>
        <p:nvSpPr>
          <p:cNvPr id="6" name="Rectangle 4"/>
          <p:cNvSpPr/>
          <p:nvPr/>
        </p:nvSpPr>
        <p:spPr bwMode="auto">
          <a:xfrm>
            <a:off x="383484" y="1336801"/>
            <a:ext cx="11057283" cy="646331"/>
          </a:xfrm>
          <a:prstGeom prst="rect">
            <a:avLst/>
          </a:prstGeom>
        </p:spPr>
        <p:txBody>
          <a:bodyPr wrap="square">
            <a:spAutoFit/>
          </a:bodyPr>
          <a:lstStyle/>
          <a:p>
            <a:r>
              <a:rPr lang="en-US" b="1" dirty="0"/>
              <a:t>Duration</a:t>
            </a:r>
            <a:endParaRPr lang="fr-FR" b="1" dirty="0"/>
          </a:p>
          <a:p>
            <a:r>
              <a:rPr lang="en-GB" dirty="0"/>
              <a:t>2 years (full-time), 120 ECTS</a:t>
            </a:r>
          </a:p>
        </p:txBody>
      </p:sp>
      <p:pic>
        <p:nvPicPr>
          <p:cNvPr id="2" name="Image 3">
            <a:extLst>
              <a:ext uri="{FF2B5EF4-FFF2-40B4-BE49-F238E27FC236}">
                <a16:creationId xmlns:a16="http://schemas.microsoft.com/office/drawing/2014/main" id="{4FD2D1D6-D195-F6BF-DCFD-A283A363A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007768" y="193463"/>
            <a:ext cx="3456384" cy="1143338"/>
          </a:xfrm>
          <a:prstGeom prst="rect">
            <a:avLst/>
          </a:prstGeom>
        </p:spPr>
      </p:pic>
    </p:spTree>
    <p:extLst>
      <p:ext uri="{BB962C8B-B14F-4D97-AF65-F5344CB8AC3E}">
        <p14:creationId xmlns:p14="http://schemas.microsoft.com/office/powerpoint/2010/main" val="187142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6"/>
          <p:cNvSpPr>
            <a:spLocks noGrp="1"/>
          </p:cNvSpPr>
          <p:nvPr>
            <p:ph type="sldNum" sz="quarter" idx="12"/>
          </p:nvPr>
        </p:nvSpPr>
        <p:spPr bwMode="auto"/>
        <p:txBody>
          <a:bodyPr/>
          <a:lstStyle/>
          <a:p>
            <a:pPr>
              <a:defRPr/>
            </a:pPr>
            <a:fld id="{236AA870-0F5B-4AFD-A7DF-E59465C20D7B}" type="slidenum">
              <a:rPr lang="fr-FR"/>
              <a:t>14</a:t>
            </a:fld>
            <a:endParaRPr lang="fr-FR"/>
          </a:p>
        </p:txBody>
      </p:sp>
      <p:sp>
        <p:nvSpPr>
          <p:cNvPr id="6" name="Rectangle 4"/>
          <p:cNvSpPr/>
          <p:nvPr/>
        </p:nvSpPr>
        <p:spPr bwMode="auto">
          <a:xfrm>
            <a:off x="383484" y="1551904"/>
            <a:ext cx="11057283" cy="646331"/>
          </a:xfrm>
          <a:prstGeom prst="rect">
            <a:avLst/>
          </a:prstGeom>
        </p:spPr>
        <p:txBody>
          <a:bodyPr wrap="square">
            <a:spAutoFit/>
          </a:bodyPr>
          <a:lstStyle/>
          <a:p>
            <a:r>
              <a:rPr lang="en-US" b="1" dirty="0">
                <a:solidFill>
                  <a:schemeClr val="bg2">
                    <a:lumMod val="75000"/>
                  </a:schemeClr>
                </a:solidFill>
              </a:rPr>
              <a:t>Duration</a:t>
            </a:r>
            <a:endParaRPr lang="fr-FR" b="1" dirty="0">
              <a:solidFill>
                <a:schemeClr val="bg2">
                  <a:lumMod val="75000"/>
                </a:schemeClr>
              </a:solidFill>
            </a:endParaRPr>
          </a:p>
          <a:p>
            <a:r>
              <a:rPr lang="en-GB" dirty="0">
                <a:solidFill>
                  <a:schemeClr val="bg2">
                    <a:lumMod val="75000"/>
                  </a:schemeClr>
                </a:solidFill>
              </a:rPr>
              <a:t>2 years (full-time), 120 ECTS</a:t>
            </a:r>
          </a:p>
        </p:txBody>
      </p:sp>
      <p:pic>
        <p:nvPicPr>
          <p:cNvPr id="2" name="Image 3">
            <a:extLst>
              <a:ext uri="{FF2B5EF4-FFF2-40B4-BE49-F238E27FC236}">
                <a16:creationId xmlns:a16="http://schemas.microsoft.com/office/drawing/2014/main" id="{4FD2D1D6-D195-F6BF-DCFD-A283A363A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007768" y="193463"/>
            <a:ext cx="3456384" cy="1143338"/>
          </a:xfrm>
          <a:prstGeom prst="rect">
            <a:avLst/>
          </a:prstGeom>
        </p:spPr>
      </p:pic>
      <p:sp>
        <p:nvSpPr>
          <p:cNvPr id="4" name="TextBox 3">
            <a:extLst>
              <a:ext uri="{FF2B5EF4-FFF2-40B4-BE49-F238E27FC236}">
                <a16:creationId xmlns:a16="http://schemas.microsoft.com/office/drawing/2014/main" id="{0D5E2645-093F-83CF-E8E0-4F7988F57798}"/>
              </a:ext>
            </a:extLst>
          </p:cNvPr>
          <p:cNvSpPr txBox="1"/>
          <p:nvPr/>
        </p:nvSpPr>
        <p:spPr>
          <a:xfrm>
            <a:off x="383484" y="2413338"/>
            <a:ext cx="10970316" cy="1477328"/>
          </a:xfrm>
          <a:prstGeom prst="rect">
            <a:avLst/>
          </a:prstGeom>
          <a:noFill/>
        </p:spPr>
        <p:txBody>
          <a:bodyPr wrap="square">
            <a:spAutoFit/>
          </a:bodyPr>
          <a:lstStyle/>
          <a:p>
            <a:r>
              <a:rPr lang="en-GB" b="1" dirty="0"/>
              <a:t>Admission </a:t>
            </a:r>
            <a:r>
              <a:rPr lang="en-US" b="1" dirty="0"/>
              <a:t>requirements</a:t>
            </a:r>
            <a:endParaRPr lang="fr-FR" b="1" dirty="0"/>
          </a:p>
          <a:p>
            <a:r>
              <a:rPr lang="en-GB" dirty="0"/>
              <a:t>Either a Bachelor’s degree in natural sciences or kinesiology (180 ECTS), a Master degree in engineering, or a medical degree.</a:t>
            </a:r>
            <a:endParaRPr lang="fr-FR" dirty="0"/>
          </a:p>
          <a:p>
            <a:r>
              <a:rPr lang="en-US" dirty="0"/>
              <a:t>A minimum level of English language proficiency equivalent to B2 according to the levels defined by the Common European Framework of Reference for Languages (CEFR)</a:t>
            </a:r>
            <a:endParaRPr lang="fr-FR" dirty="0"/>
          </a:p>
        </p:txBody>
      </p:sp>
    </p:spTree>
    <p:extLst>
      <p:ext uri="{BB962C8B-B14F-4D97-AF65-F5344CB8AC3E}">
        <p14:creationId xmlns:p14="http://schemas.microsoft.com/office/powerpoint/2010/main" val="4029606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6"/>
          <p:cNvSpPr>
            <a:spLocks noGrp="1"/>
          </p:cNvSpPr>
          <p:nvPr>
            <p:ph type="sldNum" sz="quarter" idx="12"/>
          </p:nvPr>
        </p:nvSpPr>
        <p:spPr bwMode="auto"/>
        <p:txBody>
          <a:bodyPr/>
          <a:lstStyle/>
          <a:p>
            <a:pPr>
              <a:defRPr/>
            </a:pPr>
            <a:fld id="{236AA870-0F5B-4AFD-A7DF-E59465C20D7B}" type="slidenum">
              <a:rPr lang="fr-FR"/>
              <a:t>15</a:t>
            </a:fld>
            <a:endParaRPr lang="fr-FR"/>
          </a:p>
        </p:txBody>
      </p:sp>
      <p:sp>
        <p:nvSpPr>
          <p:cNvPr id="6" name="Rectangle 4"/>
          <p:cNvSpPr/>
          <p:nvPr/>
        </p:nvSpPr>
        <p:spPr bwMode="auto">
          <a:xfrm>
            <a:off x="383484" y="1551904"/>
            <a:ext cx="11057283" cy="707886"/>
          </a:xfrm>
          <a:prstGeom prst="rect">
            <a:avLst/>
          </a:prstGeom>
        </p:spPr>
        <p:txBody>
          <a:bodyPr wrap="square">
            <a:spAutoFit/>
          </a:bodyPr>
          <a:lstStyle/>
          <a:p>
            <a:r>
              <a:rPr lang="en-US" sz="2000" b="1" dirty="0">
                <a:solidFill>
                  <a:schemeClr val="bg2">
                    <a:lumMod val="75000"/>
                  </a:schemeClr>
                </a:solidFill>
              </a:rPr>
              <a:t>Duration</a:t>
            </a:r>
            <a:endParaRPr lang="fr-FR" sz="2000" b="1" dirty="0">
              <a:solidFill>
                <a:schemeClr val="bg2">
                  <a:lumMod val="75000"/>
                </a:schemeClr>
              </a:solidFill>
            </a:endParaRPr>
          </a:p>
          <a:p>
            <a:r>
              <a:rPr lang="en-GB" sz="2000" dirty="0">
                <a:solidFill>
                  <a:schemeClr val="bg2">
                    <a:lumMod val="75000"/>
                  </a:schemeClr>
                </a:solidFill>
              </a:rPr>
              <a:t>2 years (full-time), 120 ECTS</a:t>
            </a:r>
          </a:p>
        </p:txBody>
      </p:sp>
      <p:pic>
        <p:nvPicPr>
          <p:cNvPr id="2" name="Image 3">
            <a:extLst>
              <a:ext uri="{FF2B5EF4-FFF2-40B4-BE49-F238E27FC236}">
                <a16:creationId xmlns:a16="http://schemas.microsoft.com/office/drawing/2014/main" id="{4FD2D1D6-D195-F6BF-DCFD-A283A363A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007768" y="193463"/>
            <a:ext cx="3456384" cy="1143338"/>
          </a:xfrm>
          <a:prstGeom prst="rect">
            <a:avLst/>
          </a:prstGeom>
        </p:spPr>
      </p:pic>
      <p:sp>
        <p:nvSpPr>
          <p:cNvPr id="4" name="TextBox 3">
            <a:extLst>
              <a:ext uri="{FF2B5EF4-FFF2-40B4-BE49-F238E27FC236}">
                <a16:creationId xmlns:a16="http://schemas.microsoft.com/office/drawing/2014/main" id="{0D5E2645-093F-83CF-E8E0-4F7988F57798}"/>
              </a:ext>
            </a:extLst>
          </p:cNvPr>
          <p:cNvSpPr txBox="1"/>
          <p:nvPr/>
        </p:nvSpPr>
        <p:spPr>
          <a:xfrm>
            <a:off x="383484" y="2413338"/>
            <a:ext cx="10970316" cy="1631216"/>
          </a:xfrm>
          <a:prstGeom prst="rect">
            <a:avLst/>
          </a:prstGeom>
          <a:noFill/>
        </p:spPr>
        <p:txBody>
          <a:bodyPr wrap="square">
            <a:spAutoFit/>
          </a:bodyPr>
          <a:lstStyle/>
          <a:p>
            <a:r>
              <a:rPr lang="en-GB" sz="2000" b="1" dirty="0">
                <a:solidFill>
                  <a:schemeClr val="bg2">
                    <a:lumMod val="75000"/>
                  </a:schemeClr>
                </a:solidFill>
              </a:rPr>
              <a:t>Admission </a:t>
            </a:r>
            <a:r>
              <a:rPr lang="en-US" sz="2000" b="1" dirty="0">
                <a:solidFill>
                  <a:schemeClr val="bg2">
                    <a:lumMod val="75000"/>
                  </a:schemeClr>
                </a:solidFill>
              </a:rPr>
              <a:t>requirements</a:t>
            </a:r>
            <a:endParaRPr lang="fr-FR" sz="2000" b="1" dirty="0">
              <a:solidFill>
                <a:schemeClr val="bg2">
                  <a:lumMod val="75000"/>
                </a:schemeClr>
              </a:solidFill>
            </a:endParaRPr>
          </a:p>
          <a:p>
            <a:r>
              <a:rPr lang="en-GB" sz="2000" dirty="0">
                <a:solidFill>
                  <a:schemeClr val="bg2">
                    <a:lumMod val="75000"/>
                  </a:schemeClr>
                </a:solidFill>
              </a:rPr>
              <a:t>Either a Bachelor’s degree in natural sciences or kinesiology (180 ECTS), a Master degree in engineering, or a medical degree.</a:t>
            </a:r>
            <a:endParaRPr lang="fr-FR" sz="2000" dirty="0">
              <a:solidFill>
                <a:schemeClr val="bg2">
                  <a:lumMod val="75000"/>
                </a:schemeClr>
              </a:solidFill>
            </a:endParaRPr>
          </a:p>
          <a:p>
            <a:r>
              <a:rPr lang="en-US" sz="2000" dirty="0">
                <a:solidFill>
                  <a:schemeClr val="bg2">
                    <a:lumMod val="75000"/>
                  </a:schemeClr>
                </a:solidFill>
              </a:rPr>
              <a:t>A minimum level of English language proficiency equivalent to B2 according to the levels defined by the Common European Framework of Reference for Languages (CEFR)</a:t>
            </a:r>
            <a:endParaRPr lang="fr-FR" sz="2000" dirty="0">
              <a:solidFill>
                <a:schemeClr val="bg2">
                  <a:lumMod val="75000"/>
                </a:schemeClr>
              </a:solidFill>
            </a:endParaRPr>
          </a:p>
        </p:txBody>
      </p:sp>
      <p:sp>
        <p:nvSpPr>
          <p:cNvPr id="7" name="TextBox 6">
            <a:extLst>
              <a:ext uri="{FF2B5EF4-FFF2-40B4-BE49-F238E27FC236}">
                <a16:creationId xmlns:a16="http://schemas.microsoft.com/office/drawing/2014/main" id="{78750B13-02FF-942D-E414-450C0156D1CD}"/>
              </a:ext>
            </a:extLst>
          </p:cNvPr>
          <p:cNvSpPr txBox="1"/>
          <p:nvPr/>
        </p:nvSpPr>
        <p:spPr>
          <a:xfrm>
            <a:off x="383484" y="4105769"/>
            <a:ext cx="11401148" cy="1631216"/>
          </a:xfrm>
          <a:prstGeom prst="rect">
            <a:avLst/>
          </a:prstGeom>
          <a:noFill/>
        </p:spPr>
        <p:txBody>
          <a:bodyPr wrap="square">
            <a:spAutoFit/>
          </a:bodyPr>
          <a:lstStyle/>
          <a:p>
            <a:r>
              <a:rPr lang="en-GB" sz="2000" b="1" dirty="0"/>
              <a:t>Academic cooperation</a:t>
            </a:r>
            <a:endParaRPr lang="fr-FR" sz="2000" b="1" dirty="0"/>
          </a:p>
          <a:p>
            <a:r>
              <a:rPr lang="en-GB" sz="2000" dirty="0"/>
              <a:t>Collaboration between 3 research and educational institutions to award a joint degree: </a:t>
            </a:r>
          </a:p>
          <a:p>
            <a:r>
              <a:rPr lang="en-GB" sz="2000" dirty="0"/>
              <a:t>	- La </a:t>
            </a:r>
            <a:r>
              <a:rPr lang="en-GB" sz="2000" dirty="0" err="1"/>
              <a:t>Charité</a:t>
            </a:r>
            <a:r>
              <a:rPr lang="en-GB" sz="2000" dirty="0"/>
              <a:t> at Humboldt-Universität </a:t>
            </a:r>
            <a:r>
              <a:rPr lang="en-GB" sz="2000" dirty="0" err="1"/>
              <a:t>zu</a:t>
            </a:r>
            <a:r>
              <a:rPr lang="en-GB" sz="2000" dirty="0"/>
              <a:t> Berlin (Germany)</a:t>
            </a:r>
          </a:p>
          <a:p>
            <a:r>
              <a:rPr lang="en-GB" sz="2000" dirty="0"/>
              <a:t>	- International Postgraduate School </a:t>
            </a:r>
            <a:r>
              <a:rPr lang="en-GB" sz="2000" dirty="0" err="1"/>
              <a:t>Jožef</a:t>
            </a:r>
            <a:r>
              <a:rPr lang="en-GB" sz="2000" dirty="0"/>
              <a:t> Stefan (Ljubljana, Slovenia)</a:t>
            </a:r>
          </a:p>
          <a:p>
            <a:r>
              <a:rPr lang="en-GB" sz="2000" dirty="0"/>
              <a:t>	- </a:t>
            </a:r>
            <a:r>
              <a:rPr lang="en-US" sz="2000" dirty="0"/>
              <a:t>Université de Caen Normandie (France). </a:t>
            </a:r>
            <a:endParaRPr lang="fr-FR" sz="2000" dirty="0"/>
          </a:p>
        </p:txBody>
      </p:sp>
    </p:spTree>
    <p:extLst>
      <p:ext uri="{BB962C8B-B14F-4D97-AF65-F5344CB8AC3E}">
        <p14:creationId xmlns:p14="http://schemas.microsoft.com/office/powerpoint/2010/main" val="2612307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Espace réservé du numéro de diapositive 6"/>
          <p:cNvSpPr>
            <a:spLocks noGrp="1"/>
          </p:cNvSpPr>
          <p:nvPr>
            <p:ph type="sldNum" sz="quarter" idx="12"/>
          </p:nvPr>
        </p:nvSpPr>
        <p:spPr bwMode="auto"/>
        <p:txBody>
          <a:bodyPr/>
          <a:lstStyle/>
          <a:p>
            <a:pPr>
              <a:defRPr/>
            </a:pPr>
            <a:fld id="{236AA870-0F5B-4AFD-A7DF-E59465C20D7B}" type="slidenum">
              <a:rPr lang="fr-FR"/>
              <a:t>16</a:t>
            </a:fld>
            <a:endParaRPr lang="fr-FR"/>
          </a:p>
        </p:txBody>
      </p:sp>
      <p:sp>
        <p:nvSpPr>
          <p:cNvPr id="6" name="Rectangle 4"/>
          <p:cNvSpPr/>
          <p:nvPr/>
        </p:nvSpPr>
        <p:spPr bwMode="auto">
          <a:xfrm>
            <a:off x="383484" y="1551904"/>
            <a:ext cx="11057283" cy="707886"/>
          </a:xfrm>
          <a:prstGeom prst="rect">
            <a:avLst/>
          </a:prstGeom>
        </p:spPr>
        <p:txBody>
          <a:bodyPr wrap="square">
            <a:spAutoFit/>
          </a:bodyPr>
          <a:lstStyle/>
          <a:p>
            <a:r>
              <a:rPr lang="en-US" sz="2000" b="1" dirty="0">
                <a:solidFill>
                  <a:schemeClr val="bg2">
                    <a:lumMod val="75000"/>
                  </a:schemeClr>
                </a:solidFill>
              </a:rPr>
              <a:t>Duration</a:t>
            </a:r>
            <a:endParaRPr lang="fr-FR" sz="2000" b="1" dirty="0">
              <a:solidFill>
                <a:schemeClr val="bg2">
                  <a:lumMod val="75000"/>
                </a:schemeClr>
              </a:solidFill>
            </a:endParaRPr>
          </a:p>
          <a:p>
            <a:r>
              <a:rPr lang="en-GB" sz="2000" dirty="0">
                <a:solidFill>
                  <a:schemeClr val="bg2">
                    <a:lumMod val="75000"/>
                  </a:schemeClr>
                </a:solidFill>
              </a:rPr>
              <a:t>2 years (full-time), 120 ECTS</a:t>
            </a:r>
          </a:p>
        </p:txBody>
      </p:sp>
      <p:pic>
        <p:nvPicPr>
          <p:cNvPr id="2" name="Image 3">
            <a:extLst>
              <a:ext uri="{FF2B5EF4-FFF2-40B4-BE49-F238E27FC236}">
                <a16:creationId xmlns:a16="http://schemas.microsoft.com/office/drawing/2014/main" id="{4FD2D1D6-D195-F6BF-DCFD-A283A363A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007768" y="193463"/>
            <a:ext cx="3456384" cy="1143338"/>
          </a:xfrm>
          <a:prstGeom prst="rect">
            <a:avLst/>
          </a:prstGeom>
        </p:spPr>
      </p:pic>
      <p:sp>
        <p:nvSpPr>
          <p:cNvPr id="4" name="TextBox 3">
            <a:extLst>
              <a:ext uri="{FF2B5EF4-FFF2-40B4-BE49-F238E27FC236}">
                <a16:creationId xmlns:a16="http://schemas.microsoft.com/office/drawing/2014/main" id="{0D5E2645-093F-83CF-E8E0-4F7988F57798}"/>
              </a:ext>
            </a:extLst>
          </p:cNvPr>
          <p:cNvSpPr txBox="1"/>
          <p:nvPr/>
        </p:nvSpPr>
        <p:spPr>
          <a:xfrm>
            <a:off x="383484" y="2413338"/>
            <a:ext cx="10970316" cy="1631216"/>
          </a:xfrm>
          <a:prstGeom prst="rect">
            <a:avLst/>
          </a:prstGeom>
          <a:noFill/>
        </p:spPr>
        <p:txBody>
          <a:bodyPr wrap="square">
            <a:spAutoFit/>
          </a:bodyPr>
          <a:lstStyle/>
          <a:p>
            <a:r>
              <a:rPr lang="en-GB" sz="2000" b="1" dirty="0">
                <a:solidFill>
                  <a:schemeClr val="bg2">
                    <a:lumMod val="75000"/>
                  </a:schemeClr>
                </a:solidFill>
              </a:rPr>
              <a:t>Admission </a:t>
            </a:r>
            <a:r>
              <a:rPr lang="en-US" sz="2000" b="1" dirty="0">
                <a:solidFill>
                  <a:schemeClr val="bg2">
                    <a:lumMod val="75000"/>
                  </a:schemeClr>
                </a:solidFill>
              </a:rPr>
              <a:t>requirements</a:t>
            </a:r>
            <a:endParaRPr lang="fr-FR" sz="2000" b="1" dirty="0">
              <a:solidFill>
                <a:schemeClr val="bg2">
                  <a:lumMod val="75000"/>
                </a:schemeClr>
              </a:solidFill>
            </a:endParaRPr>
          </a:p>
          <a:p>
            <a:r>
              <a:rPr lang="en-GB" sz="2000" dirty="0">
                <a:solidFill>
                  <a:schemeClr val="bg2">
                    <a:lumMod val="75000"/>
                  </a:schemeClr>
                </a:solidFill>
              </a:rPr>
              <a:t>Either a Bachelor’s degree in natural sciences or kinesiology (180 ECTS), a Master degree in engineering, or a medical degree.</a:t>
            </a:r>
            <a:endParaRPr lang="fr-FR" sz="2000" dirty="0">
              <a:solidFill>
                <a:schemeClr val="bg2">
                  <a:lumMod val="75000"/>
                </a:schemeClr>
              </a:solidFill>
            </a:endParaRPr>
          </a:p>
          <a:p>
            <a:r>
              <a:rPr lang="en-US" sz="2000" dirty="0">
                <a:solidFill>
                  <a:schemeClr val="bg2">
                    <a:lumMod val="75000"/>
                  </a:schemeClr>
                </a:solidFill>
              </a:rPr>
              <a:t>A minimum level of English language proficiency equivalent to B2 according to the levels defined by the Common European Framework of Reference for Languages (CEFR)</a:t>
            </a:r>
            <a:endParaRPr lang="fr-FR" sz="2000" dirty="0">
              <a:solidFill>
                <a:schemeClr val="bg2">
                  <a:lumMod val="75000"/>
                </a:schemeClr>
              </a:solidFill>
            </a:endParaRPr>
          </a:p>
        </p:txBody>
      </p:sp>
      <p:sp>
        <p:nvSpPr>
          <p:cNvPr id="7" name="TextBox 6">
            <a:extLst>
              <a:ext uri="{FF2B5EF4-FFF2-40B4-BE49-F238E27FC236}">
                <a16:creationId xmlns:a16="http://schemas.microsoft.com/office/drawing/2014/main" id="{78750B13-02FF-942D-E414-450C0156D1CD}"/>
              </a:ext>
            </a:extLst>
          </p:cNvPr>
          <p:cNvSpPr txBox="1"/>
          <p:nvPr/>
        </p:nvSpPr>
        <p:spPr>
          <a:xfrm>
            <a:off x="383484" y="4105769"/>
            <a:ext cx="11401148" cy="1631216"/>
          </a:xfrm>
          <a:prstGeom prst="rect">
            <a:avLst/>
          </a:prstGeom>
          <a:noFill/>
        </p:spPr>
        <p:txBody>
          <a:bodyPr wrap="square">
            <a:spAutoFit/>
          </a:bodyPr>
          <a:lstStyle/>
          <a:p>
            <a:r>
              <a:rPr lang="en-GB" sz="2000" b="1" dirty="0">
                <a:solidFill>
                  <a:schemeClr val="bg2">
                    <a:lumMod val="75000"/>
                  </a:schemeClr>
                </a:solidFill>
              </a:rPr>
              <a:t>Academic cooperation</a:t>
            </a:r>
            <a:endParaRPr lang="fr-FR" sz="2000" b="1" dirty="0">
              <a:solidFill>
                <a:schemeClr val="bg2">
                  <a:lumMod val="75000"/>
                </a:schemeClr>
              </a:solidFill>
            </a:endParaRPr>
          </a:p>
          <a:p>
            <a:r>
              <a:rPr lang="en-GB" sz="2000" dirty="0">
                <a:solidFill>
                  <a:schemeClr val="bg2">
                    <a:lumMod val="75000"/>
                  </a:schemeClr>
                </a:solidFill>
              </a:rPr>
              <a:t>Collaboration between 3 research and educational institutions to award a joint degree: </a:t>
            </a:r>
          </a:p>
          <a:p>
            <a:r>
              <a:rPr lang="en-GB" sz="2000" dirty="0">
                <a:solidFill>
                  <a:schemeClr val="bg2">
                    <a:lumMod val="75000"/>
                  </a:schemeClr>
                </a:solidFill>
              </a:rPr>
              <a:t>	- La </a:t>
            </a:r>
            <a:r>
              <a:rPr lang="en-GB" sz="2000" dirty="0" err="1">
                <a:solidFill>
                  <a:schemeClr val="bg2">
                    <a:lumMod val="75000"/>
                  </a:schemeClr>
                </a:solidFill>
              </a:rPr>
              <a:t>Charité</a:t>
            </a:r>
            <a:r>
              <a:rPr lang="en-GB" sz="2000" dirty="0">
                <a:solidFill>
                  <a:schemeClr val="bg2">
                    <a:lumMod val="75000"/>
                  </a:schemeClr>
                </a:solidFill>
              </a:rPr>
              <a:t> at Humboldt-Universität </a:t>
            </a:r>
            <a:r>
              <a:rPr lang="en-GB" sz="2000" dirty="0" err="1">
                <a:solidFill>
                  <a:schemeClr val="bg2">
                    <a:lumMod val="75000"/>
                  </a:schemeClr>
                </a:solidFill>
              </a:rPr>
              <a:t>zu</a:t>
            </a:r>
            <a:r>
              <a:rPr lang="en-GB" sz="2000" dirty="0">
                <a:solidFill>
                  <a:schemeClr val="bg2">
                    <a:lumMod val="75000"/>
                  </a:schemeClr>
                </a:solidFill>
              </a:rPr>
              <a:t> Berlin (Germany)</a:t>
            </a:r>
          </a:p>
          <a:p>
            <a:r>
              <a:rPr lang="en-GB" sz="2000" dirty="0">
                <a:solidFill>
                  <a:schemeClr val="bg2">
                    <a:lumMod val="75000"/>
                  </a:schemeClr>
                </a:solidFill>
              </a:rPr>
              <a:t>	- International Postgraduate School </a:t>
            </a:r>
            <a:r>
              <a:rPr lang="en-GB" sz="2000" dirty="0" err="1">
                <a:solidFill>
                  <a:schemeClr val="bg2">
                    <a:lumMod val="75000"/>
                  </a:schemeClr>
                </a:solidFill>
              </a:rPr>
              <a:t>Jožef</a:t>
            </a:r>
            <a:r>
              <a:rPr lang="en-GB" sz="2000" dirty="0">
                <a:solidFill>
                  <a:schemeClr val="bg2">
                    <a:lumMod val="75000"/>
                  </a:schemeClr>
                </a:solidFill>
              </a:rPr>
              <a:t> Stefan (Ljubljana, Slovenia)</a:t>
            </a:r>
          </a:p>
          <a:p>
            <a:r>
              <a:rPr lang="en-GB" sz="2000" dirty="0">
                <a:solidFill>
                  <a:schemeClr val="bg2">
                    <a:lumMod val="75000"/>
                  </a:schemeClr>
                </a:solidFill>
              </a:rPr>
              <a:t>	- </a:t>
            </a:r>
            <a:r>
              <a:rPr lang="en-US" sz="2000" dirty="0">
                <a:solidFill>
                  <a:schemeClr val="bg2">
                    <a:lumMod val="75000"/>
                  </a:schemeClr>
                </a:solidFill>
              </a:rPr>
              <a:t>Université de Caen Normandie (France). </a:t>
            </a:r>
            <a:endParaRPr lang="fr-FR" sz="2000" dirty="0">
              <a:solidFill>
                <a:schemeClr val="bg2">
                  <a:lumMod val="75000"/>
                </a:schemeClr>
              </a:solidFill>
            </a:endParaRPr>
          </a:p>
        </p:txBody>
      </p:sp>
      <p:sp>
        <p:nvSpPr>
          <p:cNvPr id="8" name="TextBox 7">
            <a:extLst>
              <a:ext uri="{FF2B5EF4-FFF2-40B4-BE49-F238E27FC236}">
                <a16:creationId xmlns:a16="http://schemas.microsoft.com/office/drawing/2014/main" id="{65D35D96-D9C6-FC7E-2D1E-C66C69905714}"/>
              </a:ext>
            </a:extLst>
          </p:cNvPr>
          <p:cNvSpPr txBox="1"/>
          <p:nvPr/>
        </p:nvSpPr>
        <p:spPr>
          <a:xfrm>
            <a:off x="383484" y="5805897"/>
            <a:ext cx="11401148" cy="707886"/>
          </a:xfrm>
          <a:prstGeom prst="rect">
            <a:avLst/>
          </a:prstGeom>
          <a:noFill/>
        </p:spPr>
        <p:txBody>
          <a:bodyPr wrap="square">
            <a:spAutoFit/>
          </a:bodyPr>
          <a:lstStyle/>
          <a:p>
            <a:r>
              <a:rPr lang="en-US" sz="2000" b="1" dirty="0"/>
              <a:t>Associated partners </a:t>
            </a:r>
            <a:r>
              <a:rPr lang="en-US" sz="2000" i="1" dirty="0"/>
              <a:t>(academic and research institutions, space agencies, and industrial partners)</a:t>
            </a:r>
          </a:p>
          <a:p>
            <a:r>
              <a:rPr lang="en-US" sz="2000" dirty="0"/>
              <a:t>Involved in </a:t>
            </a:r>
            <a:r>
              <a:rPr lang="en-US" sz="2000" dirty="0" err="1"/>
              <a:t>programme</a:t>
            </a:r>
            <a:r>
              <a:rPr lang="en-US" sz="2000" dirty="0"/>
              <a:t> definition and management, teaching, and hosting of students during internships.</a:t>
            </a:r>
            <a:endParaRPr lang="fr-FR" sz="2000" dirty="0"/>
          </a:p>
        </p:txBody>
      </p:sp>
    </p:spTree>
    <p:extLst>
      <p:ext uri="{BB962C8B-B14F-4D97-AF65-F5344CB8AC3E}">
        <p14:creationId xmlns:p14="http://schemas.microsoft.com/office/powerpoint/2010/main" val="340650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Résultat d’images pour slovenia flag">
            <a:extLst>
              <a:ext uri="{FF2B5EF4-FFF2-40B4-BE49-F238E27FC236}">
                <a16:creationId xmlns:a16="http://schemas.microsoft.com/office/drawing/2014/main" id="{CC3336FB-8215-42C7-A481-28280532B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60347">
            <a:off x="7888669" y="4493107"/>
            <a:ext cx="833090" cy="892597"/>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6467E8EB-D3F1-463B-9C50-29BCFD5316DA}"/>
              </a:ext>
            </a:extLst>
          </p:cNvPr>
          <p:cNvSpPr>
            <a:spLocks noGrp="1"/>
          </p:cNvSpPr>
          <p:nvPr>
            <p:ph type="title"/>
          </p:nvPr>
        </p:nvSpPr>
        <p:spPr>
          <a:xfrm>
            <a:off x="838200" y="67468"/>
            <a:ext cx="10515600" cy="1325563"/>
          </a:xfrm>
        </p:spPr>
        <p:txBody>
          <a:bodyPr/>
          <a:lstStyle/>
          <a:p>
            <a:pPr algn="ctr"/>
            <a:r>
              <a:rPr lang="fr-FR" dirty="0"/>
              <a:t>Course </a:t>
            </a:r>
            <a:r>
              <a:rPr lang="fr-FR" dirty="0" err="1"/>
              <a:t>schedule</a:t>
            </a:r>
            <a:endParaRPr lang="fr-FR" dirty="0"/>
          </a:p>
        </p:txBody>
      </p:sp>
      <p:sp>
        <p:nvSpPr>
          <p:cNvPr id="5" name="ZoneTexte 4">
            <a:extLst>
              <a:ext uri="{FF2B5EF4-FFF2-40B4-BE49-F238E27FC236}">
                <a16:creationId xmlns:a16="http://schemas.microsoft.com/office/drawing/2014/main" id="{7C2817A7-B5E8-460F-B9EE-EAD70B58C2D4}"/>
              </a:ext>
            </a:extLst>
          </p:cNvPr>
          <p:cNvSpPr txBox="1"/>
          <p:nvPr/>
        </p:nvSpPr>
        <p:spPr>
          <a:xfrm>
            <a:off x="-6426" y="5517232"/>
            <a:ext cx="11142986" cy="461665"/>
          </a:xfrm>
          <a:prstGeom prst="rect">
            <a:avLst/>
          </a:prstGeom>
          <a:noFill/>
        </p:spPr>
        <p:txBody>
          <a:bodyPr wrap="square" rtlCol="0">
            <a:spAutoFit/>
          </a:bodyPr>
          <a:lstStyle/>
          <a:p>
            <a:r>
              <a:rPr lang="fr-FR" sz="2400" b="1" dirty="0" err="1"/>
              <a:t>Semester</a:t>
            </a:r>
            <a:r>
              <a:rPr lang="fr-FR" sz="2400" b="1" dirty="0"/>
              <a:t>	1			2			       3			          4</a:t>
            </a:r>
          </a:p>
        </p:txBody>
      </p:sp>
      <p:sp>
        <p:nvSpPr>
          <p:cNvPr id="6" name="Rectangle 5">
            <a:extLst>
              <a:ext uri="{FF2B5EF4-FFF2-40B4-BE49-F238E27FC236}">
                <a16:creationId xmlns:a16="http://schemas.microsoft.com/office/drawing/2014/main" id="{24418B4B-F083-4069-813C-8D5CBB86EFA9}"/>
              </a:ext>
            </a:extLst>
          </p:cNvPr>
          <p:cNvSpPr/>
          <p:nvPr/>
        </p:nvSpPr>
        <p:spPr>
          <a:xfrm rot="18887647">
            <a:off x="-183750" y="2642621"/>
            <a:ext cx="1468671" cy="338554"/>
          </a:xfrm>
          <a:prstGeom prst="rect">
            <a:avLst/>
          </a:prstGeom>
          <a:noFill/>
        </p:spPr>
        <p:txBody>
          <a:bodyPr wrap="none" lIns="91440" tIns="45720" rIns="91440" bIns="45720">
            <a:spAutoFit/>
          </a:bodyPr>
          <a:lstStyle/>
          <a:p>
            <a:pPr algn="ctr"/>
            <a:r>
              <a:rPr lang="fr-FR" sz="1600" b="0" cap="none" spc="0" dirty="0">
                <a:ln w="0"/>
                <a:solidFill>
                  <a:srgbClr val="002060"/>
                </a:solidFill>
                <a:effectLst>
                  <a:outerShdw blurRad="38100" dist="19050" dir="2700000" algn="tl" rotWithShape="0">
                    <a:schemeClr val="dk1">
                      <a:alpha val="40000"/>
                    </a:schemeClr>
                  </a:outerShdw>
                </a:effectLst>
              </a:rPr>
              <a:t>Induction </a:t>
            </a:r>
            <a:r>
              <a:rPr lang="fr-FR" sz="1600" b="0" cap="none" spc="0" dirty="0" err="1">
                <a:ln w="0"/>
                <a:solidFill>
                  <a:srgbClr val="002060"/>
                </a:solidFill>
                <a:effectLst>
                  <a:outerShdw blurRad="38100" dist="19050" dir="2700000" algn="tl" rotWithShape="0">
                    <a:schemeClr val="dk1">
                      <a:alpha val="40000"/>
                    </a:schemeClr>
                  </a:outerShdw>
                </a:effectLst>
              </a:rPr>
              <a:t>week</a:t>
            </a:r>
            <a:endParaRPr lang="fr-FR" sz="5400" b="0" cap="none" spc="0" dirty="0">
              <a:ln w="0"/>
              <a:solidFill>
                <a:srgbClr val="002060"/>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3A256FF8-BCFA-4ABE-B11C-36606F87676A}"/>
              </a:ext>
            </a:extLst>
          </p:cNvPr>
          <p:cNvSpPr/>
          <p:nvPr/>
        </p:nvSpPr>
        <p:spPr>
          <a:xfrm rot="18887647">
            <a:off x="122877" y="2642621"/>
            <a:ext cx="2153154" cy="338554"/>
          </a:xfrm>
          <a:prstGeom prst="rect">
            <a:avLst/>
          </a:prstGeom>
          <a:noFill/>
        </p:spPr>
        <p:txBody>
          <a:bodyPr wrap="none" lIns="91440" tIns="45720" rIns="91440" bIns="45720">
            <a:spAutoFit/>
          </a:bodyPr>
          <a:lstStyle/>
          <a:p>
            <a:pPr algn="ctr"/>
            <a:r>
              <a:rPr lang="fr-FR" sz="1600" dirty="0">
                <a:ln w="0"/>
                <a:solidFill>
                  <a:srgbClr val="002060"/>
                </a:solidFill>
                <a:effectLst>
                  <a:outerShdw blurRad="38100" dist="19050" dir="2700000" algn="tl" rotWithShape="0">
                    <a:schemeClr val="dk1">
                      <a:alpha val="40000"/>
                    </a:schemeClr>
                  </a:outerShdw>
                </a:effectLst>
              </a:rPr>
              <a:t>U1: Basics – Physiology </a:t>
            </a:r>
            <a:endParaRPr lang="fr-FR" sz="5400" b="0" cap="none" spc="0" dirty="0">
              <a:ln w="0"/>
              <a:solidFill>
                <a:srgbClr val="002060"/>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C9DA2FD1-7138-470F-A270-7C911F112CB7}"/>
              </a:ext>
            </a:extLst>
          </p:cNvPr>
          <p:cNvSpPr/>
          <p:nvPr/>
        </p:nvSpPr>
        <p:spPr>
          <a:xfrm rot="18887647">
            <a:off x="835744" y="2590423"/>
            <a:ext cx="2236511" cy="338554"/>
          </a:xfrm>
          <a:prstGeom prst="rect">
            <a:avLst/>
          </a:prstGeom>
          <a:noFill/>
        </p:spPr>
        <p:txBody>
          <a:bodyPr wrap="none" lIns="91440" tIns="45720" rIns="91440" bIns="45720">
            <a:spAutoFit/>
          </a:bodyPr>
          <a:lstStyle/>
          <a:p>
            <a:pPr algn="ctr"/>
            <a:r>
              <a:rPr lang="fr-FR" sz="1600" dirty="0">
                <a:ln w="0"/>
                <a:solidFill>
                  <a:srgbClr val="002060"/>
                </a:solidFill>
                <a:effectLst>
                  <a:outerShdw blurRad="38100" dist="19050" dir="2700000" algn="tl" rotWithShape="0">
                    <a:schemeClr val="dk1">
                      <a:alpha val="40000"/>
                    </a:schemeClr>
                  </a:outerShdw>
                </a:effectLst>
              </a:rPr>
              <a:t>U2: </a:t>
            </a:r>
            <a:r>
              <a:rPr lang="fr-FR" sz="1600" dirty="0" err="1">
                <a:ln w="0"/>
                <a:solidFill>
                  <a:srgbClr val="002060"/>
                </a:solidFill>
                <a:effectLst>
                  <a:outerShdw blurRad="38100" dist="19050" dir="2700000" algn="tl" rotWithShape="0">
                    <a:schemeClr val="dk1">
                      <a:alpha val="40000"/>
                    </a:schemeClr>
                  </a:outerShdw>
                </a:effectLst>
              </a:rPr>
              <a:t>Study</a:t>
            </a:r>
            <a:r>
              <a:rPr lang="fr-FR" sz="1600" dirty="0">
                <a:ln w="0"/>
                <a:solidFill>
                  <a:srgbClr val="002060"/>
                </a:solidFill>
                <a:effectLst>
                  <a:outerShdw blurRad="38100" dist="19050" dir="2700000" algn="tl" rotWithShape="0">
                    <a:schemeClr val="dk1">
                      <a:alpha val="40000"/>
                    </a:schemeClr>
                  </a:outerShdw>
                </a:effectLst>
              </a:rPr>
              <a:t> </a:t>
            </a:r>
            <a:r>
              <a:rPr lang="fr-FR" sz="1600" dirty="0" err="1">
                <a:ln w="0"/>
                <a:solidFill>
                  <a:srgbClr val="002060"/>
                </a:solidFill>
                <a:effectLst>
                  <a:outerShdw blurRad="38100" dist="19050" dir="2700000" algn="tl" rotWithShape="0">
                    <a:schemeClr val="dk1">
                      <a:alpha val="40000"/>
                    </a:schemeClr>
                  </a:outerShdw>
                </a:effectLst>
              </a:rPr>
              <a:t>models</a:t>
            </a:r>
            <a:r>
              <a:rPr lang="fr-FR" sz="1600" dirty="0">
                <a:ln w="0"/>
                <a:solidFill>
                  <a:srgbClr val="002060"/>
                </a:solidFill>
                <a:effectLst>
                  <a:outerShdw blurRad="38100" dist="19050" dir="2700000" algn="tl" rotWithShape="0">
                    <a:schemeClr val="dk1">
                      <a:alpha val="40000"/>
                    </a:schemeClr>
                  </a:outerShdw>
                </a:effectLst>
              </a:rPr>
              <a:t>, </a:t>
            </a:r>
            <a:r>
              <a:rPr lang="fr-FR" sz="1600" dirty="0" err="1">
                <a:ln w="0"/>
                <a:solidFill>
                  <a:srgbClr val="002060"/>
                </a:solidFill>
                <a:effectLst>
                  <a:outerShdw blurRad="38100" dist="19050" dir="2700000" algn="tl" rotWithShape="0">
                    <a:schemeClr val="dk1">
                      <a:alpha val="40000"/>
                    </a:schemeClr>
                  </a:outerShdw>
                </a:effectLst>
              </a:rPr>
              <a:t>Ethics</a:t>
            </a:r>
            <a:endParaRPr lang="fr-FR" sz="5400" b="0" cap="none" spc="0" dirty="0">
              <a:ln w="0"/>
              <a:solidFill>
                <a:srgbClr val="002060"/>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8EE89002-4D97-405A-B9AD-9A9E1375FC92}"/>
              </a:ext>
            </a:extLst>
          </p:cNvPr>
          <p:cNvSpPr/>
          <p:nvPr/>
        </p:nvSpPr>
        <p:spPr>
          <a:xfrm rot="18887647">
            <a:off x="3318238" y="2462014"/>
            <a:ext cx="1356462" cy="338554"/>
          </a:xfrm>
          <a:prstGeom prst="rect">
            <a:avLst/>
          </a:prstGeom>
          <a:noFill/>
        </p:spPr>
        <p:txBody>
          <a:bodyPr wrap="none" lIns="91440" tIns="45720" rIns="91440" bIns="45720">
            <a:spAutoFit/>
          </a:bodyPr>
          <a:lstStyle/>
          <a:p>
            <a:pPr algn="ctr"/>
            <a:r>
              <a:rPr lang="fr-FR" sz="1600" dirty="0">
                <a:ln w="0"/>
                <a:solidFill>
                  <a:srgbClr val="002060"/>
                </a:solidFill>
                <a:effectLst>
                  <a:outerShdw blurRad="38100" dist="19050" dir="2700000" algn="tl" rotWithShape="0">
                    <a:schemeClr val="dk1">
                      <a:alpha val="40000"/>
                    </a:schemeClr>
                  </a:outerShdw>
                </a:effectLst>
              </a:rPr>
              <a:t>U4: Seminar 1</a:t>
            </a:r>
            <a:endParaRPr lang="fr-FR" sz="5400" b="0" cap="none" spc="0" dirty="0">
              <a:ln w="0"/>
              <a:solidFill>
                <a:srgbClr val="002060"/>
              </a:solidFill>
              <a:effectLst>
                <a:outerShdw blurRad="38100" dist="19050" dir="2700000" algn="tl" rotWithShape="0">
                  <a:schemeClr val="dk1">
                    <a:alpha val="40000"/>
                  </a:schemeClr>
                </a:outerShdw>
              </a:effectLst>
            </a:endParaRPr>
          </a:p>
        </p:txBody>
      </p:sp>
      <p:sp>
        <p:nvSpPr>
          <p:cNvPr id="11" name="Flèche : droite à entaille 10">
            <a:extLst>
              <a:ext uri="{FF2B5EF4-FFF2-40B4-BE49-F238E27FC236}">
                <a16:creationId xmlns:a16="http://schemas.microsoft.com/office/drawing/2014/main" id="{10DFC054-C3E7-4F1F-ACF4-E2B4B4D1C1B9}"/>
              </a:ext>
            </a:extLst>
          </p:cNvPr>
          <p:cNvSpPr/>
          <p:nvPr/>
        </p:nvSpPr>
        <p:spPr>
          <a:xfrm>
            <a:off x="487057" y="3781441"/>
            <a:ext cx="2808312" cy="280768"/>
          </a:xfrm>
          <a:prstGeom prst="notch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00FF00"/>
              </a:highlight>
            </a:endParaRPr>
          </a:p>
        </p:txBody>
      </p:sp>
      <p:pic>
        <p:nvPicPr>
          <p:cNvPr id="2050" name="Picture 2" descr="Afficher l’image source">
            <a:extLst>
              <a:ext uri="{FF2B5EF4-FFF2-40B4-BE49-F238E27FC236}">
                <a16:creationId xmlns:a16="http://schemas.microsoft.com/office/drawing/2014/main" id="{033B0751-2332-4595-875B-0EE1234820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718808">
            <a:off x="1258629" y="4320769"/>
            <a:ext cx="661369" cy="647529"/>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EDA73357-1860-4EF4-B08D-55DD7A96F05E}"/>
              </a:ext>
            </a:extLst>
          </p:cNvPr>
          <p:cNvSpPr txBox="1"/>
          <p:nvPr/>
        </p:nvSpPr>
        <p:spPr>
          <a:xfrm>
            <a:off x="71349" y="1484784"/>
            <a:ext cx="11801339" cy="338554"/>
          </a:xfrm>
          <a:prstGeom prst="rect">
            <a:avLst/>
          </a:prstGeom>
          <a:noFill/>
        </p:spPr>
        <p:txBody>
          <a:bodyPr wrap="square" rtlCol="0">
            <a:spAutoFit/>
          </a:bodyPr>
          <a:lstStyle/>
          <a:p>
            <a:r>
              <a:rPr lang="fr-FR" sz="1600" b="1" dirty="0"/>
              <a:t>   ECTS </a:t>
            </a:r>
            <a:r>
              <a:rPr lang="fr-FR" sz="1600" dirty="0"/>
              <a:t>	  13	7	10	  10	   10	   10		10	10	10	             30	</a:t>
            </a:r>
            <a:endParaRPr lang="fr-FR" sz="2400" dirty="0"/>
          </a:p>
        </p:txBody>
      </p:sp>
      <p:sp>
        <p:nvSpPr>
          <p:cNvPr id="14" name="ZoneTexte 13">
            <a:extLst>
              <a:ext uri="{FF2B5EF4-FFF2-40B4-BE49-F238E27FC236}">
                <a16:creationId xmlns:a16="http://schemas.microsoft.com/office/drawing/2014/main" id="{7C14EA6E-FF87-44C5-B251-7E2481079824}"/>
              </a:ext>
            </a:extLst>
          </p:cNvPr>
          <p:cNvSpPr txBox="1"/>
          <p:nvPr/>
        </p:nvSpPr>
        <p:spPr>
          <a:xfrm rot="18549361">
            <a:off x="1146590" y="4551541"/>
            <a:ext cx="1584176" cy="430887"/>
          </a:xfrm>
          <a:prstGeom prst="rect">
            <a:avLst/>
          </a:prstGeom>
          <a:noFill/>
        </p:spPr>
        <p:txBody>
          <a:bodyPr wrap="square" rtlCol="0">
            <a:spAutoFit/>
          </a:bodyPr>
          <a:lstStyle/>
          <a:p>
            <a:pPr algn="ctr"/>
            <a:r>
              <a:rPr lang="fr-FR" sz="1100" dirty="0" err="1"/>
              <a:t>Teachears</a:t>
            </a:r>
            <a:r>
              <a:rPr lang="fr-FR" sz="1100" dirty="0"/>
              <a:t> </a:t>
            </a:r>
            <a:r>
              <a:rPr lang="fr-FR" sz="1100" dirty="0" err="1"/>
              <a:t>from</a:t>
            </a:r>
            <a:r>
              <a:rPr lang="fr-FR" sz="1100" dirty="0"/>
              <a:t> Berlin, Caen, Ljubljana…</a:t>
            </a:r>
          </a:p>
        </p:txBody>
      </p:sp>
      <p:sp>
        <p:nvSpPr>
          <p:cNvPr id="20" name="Rectangle 19">
            <a:extLst>
              <a:ext uri="{FF2B5EF4-FFF2-40B4-BE49-F238E27FC236}">
                <a16:creationId xmlns:a16="http://schemas.microsoft.com/office/drawing/2014/main" id="{DF8CAE5A-90F4-408F-9808-4DD0A2681438}"/>
              </a:ext>
            </a:extLst>
          </p:cNvPr>
          <p:cNvSpPr/>
          <p:nvPr/>
        </p:nvSpPr>
        <p:spPr>
          <a:xfrm rot="18887647">
            <a:off x="4141705" y="2447750"/>
            <a:ext cx="1372492" cy="338554"/>
          </a:xfrm>
          <a:prstGeom prst="rect">
            <a:avLst/>
          </a:prstGeom>
          <a:noFill/>
        </p:spPr>
        <p:txBody>
          <a:bodyPr wrap="none" lIns="91440" tIns="45720" rIns="91440" bIns="45720">
            <a:spAutoFit/>
          </a:bodyPr>
          <a:lstStyle/>
          <a:p>
            <a:pPr algn="ctr"/>
            <a:r>
              <a:rPr lang="fr-FR" sz="1600" dirty="0">
                <a:ln w="0"/>
                <a:solidFill>
                  <a:srgbClr val="002060"/>
                </a:solidFill>
                <a:effectLst>
                  <a:outerShdw blurRad="38100" dist="19050" dir="2700000" algn="tl" rotWithShape="0">
                    <a:schemeClr val="dk1">
                      <a:alpha val="40000"/>
                    </a:schemeClr>
                  </a:outerShdw>
                </a:effectLst>
              </a:rPr>
              <a:t>U5: </a:t>
            </a:r>
            <a:r>
              <a:rPr lang="fr-FR" sz="1600" dirty="0" err="1">
                <a:ln w="0"/>
                <a:solidFill>
                  <a:srgbClr val="002060"/>
                </a:solidFill>
                <a:effectLst>
                  <a:outerShdw blurRad="38100" dist="19050" dir="2700000" algn="tl" rotWithShape="0">
                    <a:schemeClr val="dk1">
                      <a:alpha val="40000"/>
                    </a:schemeClr>
                  </a:outerShdw>
                </a:effectLst>
              </a:rPr>
              <a:t>Internship</a:t>
            </a:r>
            <a:endParaRPr lang="fr-FR" sz="5400" b="0" cap="none" spc="0" dirty="0">
              <a:ln w="0"/>
              <a:solidFill>
                <a:srgbClr val="002060"/>
              </a:solidFill>
              <a:effectLst>
                <a:outerShdw blurRad="38100" dist="19050" dir="2700000" algn="tl" rotWithShape="0">
                  <a:schemeClr val="dk1">
                    <a:alpha val="40000"/>
                  </a:schemeClr>
                </a:outerShdw>
              </a:effectLst>
            </a:endParaRPr>
          </a:p>
        </p:txBody>
      </p:sp>
      <p:sp>
        <p:nvSpPr>
          <p:cNvPr id="21" name="Rectangle 20">
            <a:extLst>
              <a:ext uri="{FF2B5EF4-FFF2-40B4-BE49-F238E27FC236}">
                <a16:creationId xmlns:a16="http://schemas.microsoft.com/office/drawing/2014/main" id="{A6A15071-DCE8-4A08-A424-BD6B61469329}"/>
              </a:ext>
            </a:extLst>
          </p:cNvPr>
          <p:cNvSpPr/>
          <p:nvPr/>
        </p:nvSpPr>
        <p:spPr>
          <a:xfrm rot="18887647">
            <a:off x="4642405" y="2472376"/>
            <a:ext cx="2127505" cy="338554"/>
          </a:xfrm>
          <a:prstGeom prst="rect">
            <a:avLst/>
          </a:prstGeom>
          <a:noFill/>
        </p:spPr>
        <p:txBody>
          <a:bodyPr wrap="none" lIns="91440" tIns="45720" rIns="91440" bIns="45720">
            <a:spAutoFit/>
          </a:bodyPr>
          <a:lstStyle/>
          <a:p>
            <a:pPr algn="ctr"/>
            <a:r>
              <a:rPr lang="fr-FR" sz="1600" dirty="0">
                <a:ln w="0"/>
                <a:solidFill>
                  <a:srgbClr val="002060"/>
                </a:solidFill>
                <a:effectLst>
                  <a:outerShdw blurRad="38100" dist="19050" dir="2700000" algn="tl" rotWithShape="0">
                    <a:schemeClr val="dk1">
                      <a:alpha val="40000"/>
                    </a:schemeClr>
                  </a:outerShdw>
                </a:effectLst>
              </a:rPr>
              <a:t>U6: Advanced </a:t>
            </a:r>
            <a:r>
              <a:rPr lang="fr-FR" sz="1600" dirty="0" err="1">
                <a:ln w="0"/>
                <a:solidFill>
                  <a:srgbClr val="002060"/>
                </a:solidFill>
                <a:effectLst>
                  <a:outerShdw blurRad="38100" dist="19050" dir="2700000" algn="tl" rotWithShape="0">
                    <a:schemeClr val="dk1">
                      <a:alpha val="40000"/>
                    </a:schemeClr>
                  </a:outerShdw>
                </a:effectLst>
              </a:rPr>
              <a:t>methods</a:t>
            </a:r>
            <a:endParaRPr lang="fr-FR" sz="5400" b="0" cap="none" spc="0" dirty="0">
              <a:ln w="0"/>
              <a:solidFill>
                <a:srgbClr val="002060"/>
              </a:solidFill>
              <a:effectLst>
                <a:outerShdw blurRad="38100" dist="19050" dir="2700000" algn="tl" rotWithShape="0">
                  <a:schemeClr val="dk1">
                    <a:alpha val="40000"/>
                  </a:schemeClr>
                </a:outerShdw>
              </a:effectLst>
            </a:endParaRPr>
          </a:p>
        </p:txBody>
      </p:sp>
      <p:sp>
        <p:nvSpPr>
          <p:cNvPr id="22" name="Rectangle 21">
            <a:extLst>
              <a:ext uri="{FF2B5EF4-FFF2-40B4-BE49-F238E27FC236}">
                <a16:creationId xmlns:a16="http://schemas.microsoft.com/office/drawing/2014/main" id="{2D6C5561-5BDF-4E6D-AC5B-92A9A890AB71}"/>
              </a:ext>
            </a:extLst>
          </p:cNvPr>
          <p:cNvSpPr/>
          <p:nvPr/>
        </p:nvSpPr>
        <p:spPr>
          <a:xfrm rot="18887647">
            <a:off x="6404182" y="2456611"/>
            <a:ext cx="2137124" cy="338554"/>
          </a:xfrm>
          <a:prstGeom prst="rect">
            <a:avLst/>
          </a:prstGeom>
          <a:noFill/>
        </p:spPr>
        <p:txBody>
          <a:bodyPr wrap="none" lIns="91440" tIns="45720" rIns="91440" bIns="45720">
            <a:spAutoFit/>
          </a:bodyPr>
          <a:lstStyle/>
          <a:p>
            <a:pPr algn="ctr"/>
            <a:r>
              <a:rPr lang="fr-FR" sz="1600" dirty="0">
                <a:ln w="0"/>
                <a:solidFill>
                  <a:srgbClr val="002060"/>
                </a:solidFill>
                <a:effectLst>
                  <a:outerShdw blurRad="38100" dist="19050" dir="2700000" algn="tl" rotWithShape="0">
                    <a:schemeClr val="dk1">
                      <a:alpha val="40000"/>
                    </a:schemeClr>
                  </a:outerShdw>
                </a:effectLst>
              </a:rPr>
              <a:t>U7: Advanced practices</a:t>
            </a:r>
            <a:endParaRPr lang="fr-FR" sz="5400" b="0" cap="none" spc="0" dirty="0">
              <a:ln w="0"/>
              <a:solidFill>
                <a:srgbClr val="002060"/>
              </a:solidFill>
              <a:effectLst>
                <a:outerShdw blurRad="38100" dist="19050" dir="2700000" algn="tl" rotWithShape="0">
                  <a:schemeClr val="dk1">
                    <a:alpha val="40000"/>
                  </a:schemeClr>
                </a:outerShdw>
              </a:effectLst>
            </a:endParaRPr>
          </a:p>
        </p:txBody>
      </p:sp>
      <p:pic>
        <p:nvPicPr>
          <p:cNvPr id="2052" name="Picture 4" descr="Résultat d’images pour german flag">
            <a:extLst>
              <a:ext uri="{FF2B5EF4-FFF2-40B4-BE49-F238E27FC236}">
                <a16:creationId xmlns:a16="http://schemas.microsoft.com/office/drawing/2014/main" id="{7B74828C-0C7B-4CAE-B0E4-A671901A343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842318">
            <a:off x="4643243" y="4620770"/>
            <a:ext cx="624095" cy="494516"/>
          </a:xfrm>
          <a:prstGeom prst="rect">
            <a:avLst/>
          </a:prstGeom>
          <a:noFill/>
          <a:extLst>
            <a:ext uri="{909E8E84-426E-40DD-AFC4-6F175D3DCCD1}">
              <a14:hiddenFill xmlns:a14="http://schemas.microsoft.com/office/drawing/2010/main">
                <a:solidFill>
                  <a:srgbClr val="FFFFFF"/>
                </a:solidFill>
              </a14:hiddenFill>
            </a:ext>
          </a:extLst>
        </p:spPr>
      </p:pic>
      <p:sp>
        <p:nvSpPr>
          <p:cNvPr id="19" name="Ellipse 18">
            <a:extLst>
              <a:ext uri="{FF2B5EF4-FFF2-40B4-BE49-F238E27FC236}">
                <a16:creationId xmlns:a16="http://schemas.microsoft.com/office/drawing/2014/main" id="{D38CE914-9074-4157-ABE0-53075FD9CAA8}"/>
              </a:ext>
            </a:extLst>
          </p:cNvPr>
          <p:cNvSpPr/>
          <p:nvPr/>
        </p:nvSpPr>
        <p:spPr>
          <a:xfrm>
            <a:off x="62298" y="3789040"/>
            <a:ext cx="285296" cy="29031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F9AB5367-2983-406A-A65E-27EBFFEE8EF2}"/>
              </a:ext>
            </a:extLst>
          </p:cNvPr>
          <p:cNvSpPr/>
          <p:nvPr/>
        </p:nvSpPr>
        <p:spPr>
          <a:xfrm rot="18887647">
            <a:off x="6035194" y="2886205"/>
            <a:ext cx="1045479" cy="338554"/>
          </a:xfrm>
          <a:prstGeom prst="rect">
            <a:avLst/>
          </a:prstGeom>
          <a:noFill/>
        </p:spPr>
        <p:txBody>
          <a:bodyPr wrap="none" lIns="91440" tIns="45720" rIns="91440" bIns="45720">
            <a:spAutoFit/>
          </a:bodyPr>
          <a:lstStyle/>
          <a:p>
            <a:pPr algn="ctr"/>
            <a:r>
              <a:rPr lang="fr-FR" sz="1600" b="0" cap="none" spc="0" dirty="0">
                <a:ln w="0"/>
                <a:solidFill>
                  <a:srgbClr val="002060"/>
                </a:solidFill>
                <a:effectLst>
                  <a:outerShdw blurRad="38100" dist="19050" dir="2700000" algn="tl" rotWithShape="0">
                    <a:schemeClr val="dk1">
                      <a:alpha val="40000"/>
                    </a:schemeClr>
                  </a:outerShdw>
                </a:effectLst>
              </a:rPr>
              <a:t>Workshop</a:t>
            </a:r>
            <a:endParaRPr lang="fr-FR" sz="5400" b="0" cap="none" spc="0" dirty="0">
              <a:ln w="0"/>
              <a:solidFill>
                <a:srgbClr val="002060"/>
              </a:solidFill>
              <a:effectLst>
                <a:outerShdw blurRad="38100" dist="19050" dir="2700000" algn="tl" rotWithShape="0">
                  <a:schemeClr val="dk1">
                    <a:alpha val="40000"/>
                  </a:schemeClr>
                </a:outerShdw>
              </a:effectLst>
            </a:endParaRPr>
          </a:p>
        </p:txBody>
      </p:sp>
      <p:cxnSp>
        <p:nvCxnSpPr>
          <p:cNvPr id="28" name="Connecteur droit 27">
            <a:extLst>
              <a:ext uri="{FF2B5EF4-FFF2-40B4-BE49-F238E27FC236}">
                <a16:creationId xmlns:a16="http://schemas.microsoft.com/office/drawing/2014/main" id="{FA04DFD4-B2B9-44CE-8E9B-BC8ABCAF7F37}"/>
              </a:ext>
            </a:extLst>
          </p:cNvPr>
          <p:cNvCxnSpPr>
            <a:cxnSpLocks/>
          </p:cNvCxnSpPr>
          <p:nvPr/>
        </p:nvCxnSpPr>
        <p:spPr>
          <a:xfrm flipH="1">
            <a:off x="6507233" y="1697230"/>
            <a:ext cx="4475" cy="5089724"/>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3AE9604E-FD8E-4044-8309-E30EB9503C6D}"/>
              </a:ext>
            </a:extLst>
          </p:cNvPr>
          <p:cNvSpPr/>
          <p:nvPr/>
        </p:nvSpPr>
        <p:spPr>
          <a:xfrm rot="18887647">
            <a:off x="7660179" y="2361081"/>
            <a:ext cx="1576071" cy="338554"/>
          </a:xfrm>
          <a:prstGeom prst="rect">
            <a:avLst/>
          </a:prstGeom>
          <a:noFill/>
        </p:spPr>
        <p:txBody>
          <a:bodyPr wrap="square" lIns="91440" tIns="45720" rIns="91440" bIns="45720">
            <a:spAutoFit/>
          </a:bodyPr>
          <a:lstStyle/>
          <a:p>
            <a:pPr algn="ctr"/>
            <a:r>
              <a:rPr lang="fr-FR" sz="1600" dirty="0">
                <a:ln w="0"/>
                <a:solidFill>
                  <a:srgbClr val="002060"/>
                </a:solidFill>
                <a:effectLst>
                  <a:outerShdw blurRad="38100" dist="19050" dir="2700000" algn="tl" rotWithShape="0">
                    <a:schemeClr val="dk1">
                      <a:alpha val="40000"/>
                    </a:schemeClr>
                  </a:outerShdw>
                </a:effectLst>
              </a:rPr>
              <a:t>U8: Seminar 2</a:t>
            </a:r>
          </a:p>
        </p:txBody>
      </p:sp>
      <p:sp>
        <p:nvSpPr>
          <p:cNvPr id="34" name="Rectangle 33">
            <a:extLst>
              <a:ext uri="{FF2B5EF4-FFF2-40B4-BE49-F238E27FC236}">
                <a16:creationId xmlns:a16="http://schemas.microsoft.com/office/drawing/2014/main" id="{635D4081-B243-4AF1-93C2-0A8EF3B73D41}"/>
              </a:ext>
            </a:extLst>
          </p:cNvPr>
          <p:cNvSpPr/>
          <p:nvPr/>
        </p:nvSpPr>
        <p:spPr>
          <a:xfrm rot="18887647">
            <a:off x="8530721" y="2234421"/>
            <a:ext cx="1800172" cy="584775"/>
          </a:xfrm>
          <a:prstGeom prst="rect">
            <a:avLst/>
          </a:prstGeom>
          <a:noFill/>
        </p:spPr>
        <p:txBody>
          <a:bodyPr wrap="square" lIns="91440" tIns="45720" rIns="91440" bIns="45720">
            <a:spAutoFit/>
          </a:bodyPr>
          <a:lstStyle/>
          <a:p>
            <a:pPr algn="ctr"/>
            <a:r>
              <a:rPr lang="fr-FR" sz="1600" dirty="0">
                <a:ln w="0"/>
                <a:solidFill>
                  <a:srgbClr val="002060"/>
                </a:solidFill>
                <a:effectLst>
                  <a:outerShdw blurRad="38100" dist="19050" dir="2700000" algn="tl" rotWithShape="0">
                    <a:schemeClr val="dk1">
                      <a:alpha val="40000"/>
                    </a:schemeClr>
                  </a:outerShdw>
                </a:effectLst>
              </a:rPr>
              <a:t>U9: </a:t>
            </a:r>
            <a:r>
              <a:rPr lang="fr-FR" sz="1600" dirty="0" err="1">
                <a:ln w="0"/>
                <a:solidFill>
                  <a:srgbClr val="002060"/>
                </a:solidFill>
                <a:effectLst>
                  <a:outerShdw blurRad="38100" dist="19050" dir="2700000" algn="tl" rotWithShape="0">
                    <a:schemeClr val="dk1">
                      <a:alpha val="40000"/>
                    </a:schemeClr>
                  </a:outerShdw>
                </a:effectLst>
              </a:rPr>
              <a:t>Thesis</a:t>
            </a:r>
            <a:r>
              <a:rPr lang="fr-FR" sz="1600" dirty="0">
                <a:ln w="0"/>
                <a:solidFill>
                  <a:srgbClr val="002060"/>
                </a:solidFill>
                <a:effectLst>
                  <a:outerShdw blurRad="38100" dist="19050" dir="2700000" algn="tl" rotWithShape="0">
                    <a:schemeClr val="dk1">
                      <a:alpha val="40000"/>
                    </a:schemeClr>
                  </a:outerShdw>
                </a:effectLst>
              </a:rPr>
              <a:t> </a:t>
            </a:r>
            <a:r>
              <a:rPr lang="fr-FR" sz="1600" dirty="0" err="1">
                <a:ln w="0"/>
                <a:solidFill>
                  <a:srgbClr val="002060"/>
                </a:solidFill>
                <a:effectLst>
                  <a:outerShdw blurRad="38100" dist="19050" dir="2700000" algn="tl" rotWithShape="0">
                    <a:schemeClr val="dk1">
                      <a:alpha val="40000"/>
                    </a:schemeClr>
                  </a:outerShdw>
                </a:effectLst>
              </a:rPr>
              <a:t>proposal</a:t>
            </a:r>
            <a:r>
              <a:rPr lang="fr-FR" sz="1600" dirty="0">
                <a:ln w="0"/>
                <a:solidFill>
                  <a:srgbClr val="002060"/>
                </a:solidFill>
                <a:effectLst>
                  <a:outerShdw blurRad="38100" dist="19050" dir="2700000" algn="tl" rotWithShape="0">
                    <a:schemeClr val="dk1">
                      <a:alpha val="40000"/>
                    </a:schemeClr>
                  </a:outerShdw>
                </a:effectLst>
              </a:rPr>
              <a:t> - pilot</a:t>
            </a:r>
          </a:p>
        </p:txBody>
      </p:sp>
      <p:sp>
        <p:nvSpPr>
          <p:cNvPr id="35" name="Rectangle 34">
            <a:extLst>
              <a:ext uri="{FF2B5EF4-FFF2-40B4-BE49-F238E27FC236}">
                <a16:creationId xmlns:a16="http://schemas.microsoft.com/office/drawing/2014/main" id="{3C6C53B9-306C-4748-BC5D-C174D7B05392}"/>
              </a:ext>
            </a:extLst>
          </p:cNvPr>
          <p:cNvSpPr/>
          <p:nvPr/>
        </p:nvSpPr>
        <p:spPr>
          <a:xfrm rot="18887647">
            <a:off x="10130945" y="2329528"/>
            <a:ext cx="1800172" cy="584775"/>
          </a:xfrm>
          <a:prstGeom prst="rect">
            <a:avLst/>
          </a:prstGeom>
          <a:noFill/>
        </p:spPr>
        <p:txBody>
          <a:bodyPr wrap="square" lIns="91440" tIns="45720" rIns="91440" bIns="45720">
            <a:spAutoFit/>
          </a:bodyPr>
          <a:lstStyle/>
          <a:p>
            <a:pPr algn="ctr"/>
            <a:r>
              <a:rPr lang="fr-FR" sz="1600" dirty="0">
                <a:ln w="0"/>
                <a:solidFill>
                  <a:srgbClr val="002060"/>
                </a:solidFill>
                <a:effectLst>
                  <a:outerShdw blurRad="38100" dist="19050" dir="2700000" algn="tl" rotWithShape="0">
                    <a:schemeClr val="dk1">
                      <a:alpha val="40000"/>
                    </a:schemeClr>
                  </a:outerShdw>
                </a:effectLst>
              </a:rPr>
              <a:t>U10: MS </a:t>
            </a:r>
            <a:r>
              <a:rPr lang="fr-FR" sz="1600" dirty="0" err="1">
                <a:ln w="0"/>
                <a:solidFill>
                  <a:srgbClr val="002060"/>
                </a:solidFill>
                <a:effectLst>
                  <a:outerShdw blurRad="38100" dist="19050" dir="2700000" algn="tl" rotWithShape="0">
                    <a:schemeClr val="dk1">
                      <a:alpha val="40000"/>
                    </a:schemeClr>
                  </a:outerShdw>
                </a:effectLst>
              </a:rPr>
              <a:t>thesis</a:t>
            </a:r>
            <a:r>
              <a:rPr lang="fr-FR" sz="1600" dirty="0">
                <a:ln w="0"/>
                <a:solidFill>
                  <a:srgbClr val="002060"/>
                </a:solidFill>
                <a:effectLst>
                  <a:outerShdw blurRad="38100" dist="19050" dir="2700000" algn="tl" rotWithShape="0">
                    <a:schemeClr val="dk1">
                      <a:alpha val="40000"/>
                    </a:schemeClr>
                  </a:outerShdw>
                </a:effectLst>
              </a:rPr>
              <a:t> </a:t>
            </a:r>
            <a:r>
              <a:rPr lang="fr-FR" sz="1600" dirty="0" err="1">
                <a:ln w="0"/>
                <a:solidFill>
                  <a:srgbClr val="002060"/>
                </a:solidFill>
                <a:effectLst>
                  <a:outerShdw blurRad="38100" dist="19050" dir="2700000" algn="tl" rotWithShape="0">
                    <a:schemeClr val="dk1">
                      <a:alpha val="40000"/>
                    </a:schemeClr>
                  </a:outerShdw>
                </a:effectLst>
              </a:rPr>
              <a:t>project</a:t>
            </a:r>
            <a:endParaRPr lang="fr-FR" sz="1600" dirty="0">
              <a:ln w="0"/>
              <a:solidFill>
                <a:srgbClr val="002060"/>
              </a:solidFill>
              <a:effectLst>
                <a:outerShdw blurRad="38100" dist="19050" dir="2700000" algn="tl" rotWithShape="0">
                  <a:schemeClr val="dk1">
                    <a:alpha val="40000"/>
                  </a:schemeClr>
                </a:outerShdw>
              </a:effectLst>
            </a:endParaRPr>
          </a:p>
        </p:txBody>
      </p:sp>
      <p:sp>
        <p:nvSpPr>
          <p:cNvPr id="29" name="Flèche : droite à entaille 28">
            <a:extLst>
              <a:ext uri="{FF2B5EF4-FFF2-40B4-BE49-F238E27FC236}">
                <a16:creationId xmlns:a16="http://schemas.microsoft.com/office/drawing/2014/main" id="{21DE33DB-2F6B-4BAA-B729-46D554EE5F03}"/>
              </a:ext>
            </a:extLst>
          </p:cNvPr>
          <p:cNvSpPr/>
          <p:nvPr/>
        </p:nvSpPr>
        <p:spPr>
          <a:xfrm>
            <a:off x="9757131" y="3795582"/>
            <a:ext cx="2113136" cy="293137"/>
          </a:xfrm>
          <a:prstGeom prst="notchedRightArrow">
            <a:avLst/>
          </a:prstGeom>
          <a:pattFill prst="wdUpDiag">
            <a:fgClr>
              <a:schemeClr val="bg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a:extLst>
              <a:ext uri="{FF2B5EF4-FFF2-40B4-BE49-F238E27FC236}">
                <a16:creationId xmlns:a16="http://schemas.microsoft.com/office/drawing/2014/main" id="{3756DAA0-DCB3-46CA-98D3-A62B753EA22C}"/>
              </a:ext>
            </a:extLst>
          </p:cNvPr>
          <p:cNvSpPr txBox="1"/>
          <p:nvPr/>
        </p:nvSpPr>
        <p:spPr>
          <a:xfrm rot="18549361">
            <a:off x="10172656" y="4574277"/>
            <a:ext cx="1584176" cy="430887"/>
          </a:xfrm>
          <a:prstGeom prst="rect">
            <a:avLst/>
          </a:prstGeom>
          <a:noFill/>
        </p:spPr>
        <p:txBody>
          <a:bodyPr wrap="square" rtlCol="0">
            <a:spAutoFit/>
          </a:bodyPr>
          <a:lstStyle/>
          <a:p>
            <a:pPr algn="ctr"/>
            <a:r>
              <a:rPr lang="fr-FR" sz="1100" dirty="0"/>
              <a:t>Berlin, Caen, Ljubljana, </a:t>
            </a:r>
            <a:r>
              <a:rPr lang="fr-FR" sz="1100" dirty="0" err="1"/>
              <a:t>associated</a:t>
            </a:r>
            <a:r>
              <a:rPr lang="fr-FR" sz="1100" dirty="0"/>
              <a:t> </a:t>
            </a:r>
            <a:r>
              <a:rPr lang="fr-FR" sz="1100" dirty="0" err="1"/>
              <a:t>partners</a:t>
            </a:r>
            <a:r>
              <a:rPr lang="fr-FR" sz="1100" dirty="0"/>
              <a:t>…</a:t>
            </a:r>
          </a:p>
        </p:txBody>
      </p:sp>
      <p:cxnSp>
        <p:nvCxnSpPr>
          <p:cNvPr id="49" name="Connecteur droit 48">
            <a:extLst>
              <a:ext uri="{FF2B5EF4-FFF2-40B4-BE49-F238E27FC236}">
                <a16:creationId xmlns:a16="http://schemas.microsoft.com/office/drawing/2014/main" id="{85674B58-A2CB-4E58-A575-6A0DDAD0B08C}"/>
              </a:ext>
            </a:extLst>
          </p:cNvPr>
          <p:cNvCxnSpPr>
            <a:cxnSpLocks/>
          </p:cNvCxnSpPr>
          <p:nvPr/>
        </p:nvCxnSpPr>
        <p:spPr>
          <a:xfrm flipH="1">
            <a:off x="3287688" y="1752986"/>
            <a:ext cx="33559" cy="5037546"/>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54" name="Connecteur droit 53">
            <a:extLst>
              <a:ext uri="{FF2B5EF4-FFF2-40B4-BE49-F238E27FC236}">
                <a16:creationId xmlns:a16="http://schemas.microsoft.com/office/drawing/2014/main" id="{2ED2151E-FDA1-4726-900D-AC05E17D8438}"/>
              </a:ext>
            </a:extLst>
          </p:cNvPr>
          <p:cNvCxnSpPr>
            <a:cxnSpLocks/>
          </p:cNvCxnSpPr>
          <p:nvPr/>
        </p:nvCxnSpPr>
        <p:spPr>
          <a:xfrm flipH="1">
            <a:off x="9718837" y="1697230"/>
            <a:ext cx="4475" cy="5089724"/>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1" name="Ellipse 40">
            <a:extLst>
              <a:ext uri="{FF2B5EF4-FFF2-40B4-BE49-F238E27FC236}">
                <a16:creationId xmlns:a16="http://schemas.microsoft.com/office/drawing/2014/main" id="{7F3A574D-1D14-40B0-BDE9-38858E22416A}"/>
              </a:ext>
            </a:extLst>
          </p:cNvPr>
          <p:cNvSpPr/>
          <p:nvPr/>
        </p:nvSpPr>
        <p:spPr>
          <a:xfrm>
            <a:off x="6384032" y="3813277"/>
            <a:ext cx="285296" cy="290317"/>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Flèche : droite à entaille 49">
            <a:extLst>
              <a:ext uri="{FF2B5EF4-FFF2-40B4-BE49-F238E27FC236}">
                <a16:creationId xmlns:a16="http://schemas.microsoft.com/office/drawing/2014/main" id="{82CAA594-F80E-4742-B50F-5B8991B17506}"/>
              </a:ext>
            </a:extLst>
          </p:cNvPr>
          <p:cNvSpPr/>
          <p:nvPr/>
        </p:nvSpPr>
        <p:spPr>
          <a:xfrm>
            <a:off x="6841931" y="3805131"/>
            <a:ext cx="2808312" cy="280768"/>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lèche : droite à entaille 52">
            <a:extLst>
              <a:ext uri="{FF2B5EF4-FFF2-40B4-BE49-F238E27FC236}">
                <a16:creationId xmlns:a16="http://schemas.microsoft.com/office/drawing/2014/main" id="{F6C437AA-7DFC-4494-A8A1-D38DEF881169}"/>
              </a:ext>
            </a:extLst>
          </p:cNvPr>
          <p:cNvSpPr/>
          <p:nvPr/>
        </p:nvSpPr>
        <p:spPr>
          <a:xfrm>
            <a:off x="3490216" y="3788962"/>
            <a:ext cx="2808312" cy="280768"/>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E79116C5-DE3B-4D07-A2B2-762D15102630}"/>
              </a:ext>
            </a:extLst>
          </p:cNvPr>
          <p:cNvSpPr/>
          <p:nvPr/>
        </p:nvSpPr>
        <p:spPr>
          <a:xfrm>
            <a:off x="11880715" y="3795582"/>
            <a:ext cx="285296" cy="290317"/>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6" name="ZoneTexte 55">
            <a:extLst>
              <a:ext uri="{FF2B5EF4-FFF2-40B4-BE49-F238E27FC236}">
                <a16:creationId xmlns:a16="http://schemas.microsoft.com/office/drawing/2014/main" id="{E4FD74F8-27C9-4D13-A4D0-AE4F493CCB32}"/>
              </a:ext>
            </a:extLst>
          </p:cNvPr>
          <p:cNvSpPr txBox="1"/>
          <p:nvPr/>
        </p:nvSpPr>
        <p:spPr>
          <a:xfrm>
            <a:off x="-6427" y="6062673"/>
            <a:ext cx="12209679" cy="338554"/>
          </a:xfrm>
          <a:prstGeom prst="rect">
            <a:avLst/>
          </a:prstGeom>
          <a:noFill/>
        </p:spPr>
        <p:txBody>
          <a:bodyPr wrap="square" rtlCol="0">
            <a:spAutoFit/>
          </a:bodyPr>
          <a:lstStyle/>
          <a:p>
            <a:r>
              <a:rPr lang="fr-FR" sz="1600" dirty="0" err="1"/>
              <a:t>October</a:t>
            </a:r>
            <a:r>
              <a:rPr lang="fr-FR" sz="1600" dirty="0"/>
              <a:t>    	                                </a:t>
            </a:r>
            <a:r>
              <a:rPr lang="fr-FR" sz="1600" dirty="0" err="1"/>
              <a:t>February</a:t>
            </a:r>
            <a:r>
              <a:rPr lang="fr-FR" sz="1600" dirty="0"/>
              <a:t>   March                                    </a:t>
            </a:r>
            <a:r>
              <a:rPr lang="fr-FR" sz="1600" dirty="0" err="1"/>
              <a:t>September</a:t>
            </a:r>
            <a:r>
              <a:rPr lang="fr-FR" sz="1600" dirty="0"/>
              <a:t>  </a:t>
            </a:r>
            <a:r>
              <a:rPr lang="fr-FR" sz="1600" dirty="0" err="1"/>
              <a:t>October</a:t>
            </a:r>
            <a:r>
              <a:rPr lang="fr-FR" sz="1600" dirty="0"/>
              <a:t>                                    </a:t>
            </a:r>
            <a:r>
              <a:rPr lang="fr-FR" sz="1600" dirty="0" err="1"/>
              <a:t>February</a:t>
            </a:r>
            <a:r>
              <a:rPr lang="fr-FR" sz="1600" dirty="0"/>
              <a:t>   March                 </a:t>
            </a:r>
            <a:r>
              <a:rPr lang="fr-FR" sz="1600" dirty="0" err="1"/>
              <a:t>September</a:t>
            </a:r>
            <a:endParaRPr lang="fr-FR" sz="1600" dirty="0"/>
          </a:p>
        </p:txBody>
      </p:sp>
      <p:sp>
        <p:nvSpPr>
          <p:cNvPr id="36" name="Rectangle 35">
            <a:extLst>
              <a:ext uri="{FF2B5EF4-FFF2-40B4-BE49-F238E27FC236}">
                <a16:creationId xmlns:a16="http://schemas.microsoft.com/office/drawing/2014/main" id="{69927B19-67D0-4172-85E0-C3C9AFE25C80}"/>
              </a:ext>
            </a:extLst>
          </p:cNvPr>
          <p:cNvSpPr/>
          <p:nvPr/>
        </p:nvSpPr>
        <p:spPr>
          <a:xfrm rot="18887647">
            <a:off x="1795873" y="2667262"/>
            <a:ext cx="1705916" cy="584775"/>
          </a:xfrm>
          <a:prstGeom prst="rect">
            <a:avLst/>
          </a:prstGeom>
          <a:noFill/>
        </p:spPr>
        <p:txBody>
          <a:bodyPr wrap="none" lIns="91440" tIns="45720" rIns="91440" bIns="45720">
            <a:spAutoFit/>
          </a:bodyPr>
          <a:lstStyle/>
          <a:p>
            <a:pPr algn="ctr"/>
            <a:r>
              <a:rPr lang="fr-FR" sz="1600" dirty="0">
                <a:ln w="0"/>
                <a:solidFill>
                  <a:srgbClr val="002060"/>
                </a:solidFill>
                <a:effectLst>
                  <a:outerShdw blurRad="38100" dist="19050" dir="2700000" algn="tl" rotWithShape="0">
                    <a:schemeClr val="dk1">
                      <a:alpha val="40000"/>
                    </a:schemeClr>
                  </a:outerShdw>
                </a:effectLst>
              </a:rPr>
              <a:t>U3: Signal </a:t>
            </a:r>
            <a:r>
              <a:rPr lang="fr-FR" sz="1600" dirty="0" err="1">
                <a:ln w="0"/>
                <a:solidFill>
                  <a:srgbClr val="002060"/>
                </a:solidFill>
                <a:effectLst>
                  <a:outerShdw blurRad="38100" dist="19050" dir="2700000" algn="tl" rotWithShape="0">
                    <a:schemeClr val="dk1">
                      <a:alpha val="40000"/>
                    </a:schemeClr>
                  </a:outerShdw>
                </a:effectLst>
              </a:rPr>
              <a:t>analysis</a:t>
            </a:r>
            <a:endParaRPr lang="fr-FR" sz="1600" dirty="0">
              <a:ln w="0"/>
              <a:solidFill>
                <a:srgbClr val="002060"/>
              </a:solidFill>
              <a:effectLst>
                <a:outerShdw blurRad="38100" dist="19050" dir="2700000" algn="tl" rotWithShape="0">
                  <a:schemeClr val="dk1">
                    <a:alpha val="40000"/>
                  </a:schemeClr>
                </a:outerShdw>
              </a:effectLst>
            </a:endParaRPr>
          </a:p>
          <a:p>
            <a:pPr algn="ctr"/>
            <a:r>
              <a:rPr lang="fr-FR" sz="1600" dirty="0" err="1">
                <a:ln w="0"/>
                <a:solidFill>
                  <a:srgbClr val="002060"/>
                </a:solidFill>
                <a:effectLst>
                  <a:outerShdw blurRad="38100" dist="19050" dir="2700000" algn="tl" rotWithShape="0">
                    <a:schemeClr val="dk1">
                      <a:alpha val="40000"/>
                    </a:schemeClr>
                  </a:outerShdw>
                </a:effectLst>
              </a:rPr>
              <a:t>statistics</a:t>
            </a:r>
            <a:endParaRPr lang="fr-FR" sz="5400" b="0" cap="none" spc="0" dirty="0">
              <a:ln w="0"/>
              <a:solidFill>
                <a:srgbClr val="002060"/>
              </a:solidFill>
              <a:effectLst>
                <a:outerShdw blurRad="38100" dist="19050" dir="2700000" algn="tl" rotWithShape="0">
                  <a:schemeClr val="dk1">
                    <a:alpha val="40000"/>
                  </a:schemeClr>
                </a:outerShdw>
              </a:effectLst>
            </a:endParaRPr>
          </a:p>
        </p:txBody>
      </p:sp>
      <p:sp>
        <p:nvSpPr>
          <p:cNvPr id="37" name="Flèche : droite à entaille 36">
            <a:extLst>
              <a:ext uri="{FF2B5EF4-FFF2-40B4-BE49-F238E27FC236}">
                <a16:creationId xmlns:a16="http://schemas.microsoft.com/office/drawing/2014/main" id="{A86061B9-34C8-43E5-9F0D-CAC5BF93C1D9}"/>
              </a:ext>
            </a:extLst>
          </p:cNvPr>
          <p:cNvSpPr/>
          <p:nvPr/>
        </p:nvSpPr>
        <p:spPr>
          <a:xfrm rot="16200000">
            <a:off x="5709952" y="4862657"/>
            <a:ext cx="1604446" cy="280768"/>
          </a:xfrm>
          <a:prstGeom prst="notched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ZoneTexte 37">
            <a:extLst>
              <a:ext uri="{FF2B5EF4-FFF2-40B4-BE49-F238E27FC236}">
                <a16:creationId xmlns:a16="http://schemas.microsoft.com/office/drawing/2014/main" id="{145727DA-65FD-4E62-9138-F22973FE5875}"/>
              </a:ext>
            </a:extLst>
          </p:cNvPr>
          <p:cNvSpPr txBox="1"/>
          <p:nvPr/>
        </p:nvSpPr>
        <p:spPr>
          <a:xfrm rot="16200000">
            <a:off x="5506725" y="4949731"/>
            <a:ext cx="1584176" cy="261610"/>
          </a:xfrm>
          <a:prstGeom prst="rect">
            <a:avLst/>
          </a:prstGeom>
          <a:noFill/>
        </p:spPr>
        <p:txBody>
          <a:bodyPr wrap="square" rtlCol="0">
            <a:spAutoFit/>
          </a:bodyPr>
          <a:lstStyle/>
          <a:p>
            <a:pPr algn="ctr"/>
            <a:r>
              <a:rPr lang="fr-FR" sz="1100" dirty="0"/>
              <a:t>Direct </a:t>
            </a:r>
            <a:r>
              <a:rPr lang="fr-FR" sz="1100" dirty="0" err="1"/>
              <a:t>integration</a:t>
            </a:r>
            <a:r>
              <a:rPr lang="fr-FR" sz="1100" dirty="0"/>
              <a:t> in M2 </a:t>
            </a:r>
          </a:p>
        </p:txBody>
      </p:sp>
      <p:pic>
        <p:nvPicPr>
          <p:cNvPr id="12" name="Image 3">
            <a:extLst>
              <a:ext uri="{FF2B5EF4-FFF2-40B4-BE49-F238E27FC236}">
                <a16:creationId xmlns:a16="http://schemas.microsoft.com/office/drawing/2014/main" id="{4F0DCD01-64D3-3A1F-BC17-8A16D5D501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344" y="25859"/>
            <a:ext cx="2051246" cy="678532"/>
          </a:xfrm>
          <a:prstGeom prst="rect">
            <a:avLst/>
          </a:prstGeom>
        </p:spPr>
      </p:pic>
    </p:spTree>
    <p:extLst>
      <p:ext uri="{BB962C8B-B14F-4D97-AF65-F5344CB8AC3E}">
        <p14:creationId xmlns:p14="http://schemas.microsoft.com/office/powerpoint/2010/main" val="2484061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F341B84-45B3-4116-BA3A-5408C971F01F}"/>
              </a:ext>
            </a:extLst>
          </p:cNvPr>
          <p:cNvSpPr>
            <a:spLocks noGrp="1"/>
          </p:cNvSpPr>
          <p:nvPr>
            <p:ph type="sldNum" sz="quarter" idx="12"/>
          </p:nvPr>
        </p:nvSpPr>
        <p:spPr/>
        <p:txBody>
          <a:bodyPr/>
          <a:lstStyle/>
          <a:p>
            <a:pPr>
              <a:defRPr/>
            </a:pPr>
            <a:fld id="{236AA870-0F5B-4AFD-A7DF-E59465C20D7B}" type="slidenum">
              <a:rPr lang="fr-FR" smtClean="0"/>
              <a:t>18</a:t>
            </a:fld>
            <a:endParaRPr lang="fr-FR"/>
          </a:p>
        </p:txBody>
      </p:sp>
      <p:graphicFrame>
        <p:nvGraphicFramePr>
          <p:cNvPr id="15" name="Tableau 14">
            <a:extLst>
              <a:ext uri="{FF2B5EF4-FFF2-40B4-BE49-F238E27FC236}">
                <a16:creationId xmlns:a16="http://schemas.microsoft.com/office/drawing/2014/main" id="{7070A103-21F0-466E-9DE9-5958AF09AF2A}"/>
              </a:ext>
            </a:extLst>
          </p:cNvPr>
          <p:cNvGraphicFramePr>
            <a:graphicFrameLocks noGrp="1"/>
          </p:cNvGraphicFramePr>
          <p:nvPr>
            <p:extLst>
              <p:ext uri="{D42A27DB-BD31-4B8C-83A1-F6EECF244321}">
                <p14:modId xmlns:p14="http://schemas.microsoft.com/office/powerpoint/2010/main" val="2563153382"/>
              </p:ext>
            </p:extLst>
          </p:nvPr>
        </p:nvGraphicFramePr>
        <p:xfrm>
          <a:off x="2531604" y="4653136"/>
          <a:ext cx="8496944" cy="2816149"/>
        </p:xfrm>
        <a:graphic>
          <a:graphicData uri="http://schemas.openxmlformats.org/drawingml/2006/table">
            <a:tbl>
              <a:tblPr firstRow="1" firstCol="1" bandRow="1"/>
              <a:tblGrid>
                <a:gridCol w="2246390">
                  <a:extLst>
                    <a:ext uri="{9D8B030D-6E8A-4147-A177-3AD203B41FA5}">
                      <a16:colId xmlns:a16="http://schemas.microsoft.com/office/drawing/2014/main" val="3651937218"/>
                    </a:ext>
                  </a:extLst>
                </a:gridCol>
                <a:gridCol w="2249917">
                  <a:extLst>
                    <a:ext uri="{9D8B030D-6E8A-4147-A177-3AD203B41FA5}">
                      <a16:colId xmlns:a16="http://schemas.microsoft.com/office/drawing/2014/main" val="2972369437"/>
                    </a:ext>
                  </a:extLst>
                </a:gridCol>
                <a:gridCol w="2125559">
                  <a:extLst>
                    <a:ext uri="{9D8B030D-6E8A-4147-A177-3AD203B41FA5}">
                      <a16:colId xmlns:a16="http://schemas.microsoft.com/office/drawing/2014/main" val="282523225"/>
                    </a:ext>
                  </a:extLst>
                </a:gridCol>
                <a:gridCol w="1875078">
                  <a:extLst>
                    <a:ext uri="{9D8B030D-6E8A-4147-A177-3AD203B41FA5}">
                      <a16:colId xmlns:a16="http://schemas.microsoft.com/office/drawing/2014/main" val="3976910570"/>
                    </a:ext>
                  </a:extLst>
                </a:gridCol>
              </a:tblGrid>
              <a:tr h="2816149">
                <a:tc>
                  <a:txBody>
                    <a:bodyPr/>
                    <a:lstStyle/>
                    <a:p>
                      <a:pPr algn="ctr">
                        <a:lnSpc>
                          <a:spcPct val="107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Physiology of extreme</a:t>
                      </a: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environments</a:t>
                      </a: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Hands on activities in research</a:t>
                      </a: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and clinical laboratories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Practical demonstrations </a:t>
                      </a: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(e.g., parabolic flight)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Ethics in research</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Data analysis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Statistical procedures</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Introduction to </a:t>
                      </a:r>
                      <a:r>
                        <a:rPr lang="en-GB" sz="1200" dirty="0">
                          <a:effectLst/>
                          <a:latin typeface="Calibri" panose="020F0502020204030204" pitchFamily="34" charset="0"/>
                          <a:ea typeface="Calibri" panose="020F0502020204030204" pitchFamily="34" charset="0"/>
                          <a:cs typeface="Times New Roman" panose="02020603050405020304" pitchFamily="18" charset="0"/>
                        </a:rPr>
                        <a:t>advanced measurement methods (exercise,  body composition, multisensory measurement, climate change)</a:t>
                      </a:r>
                    </a:p>
                  </a:txBody>
                  <a:tcPr marL="68580" marR="68580" marT="0" marB="0">
                    <a:lnL>
                      <a:noFill/>
                    </a:lnL>
                    <a:lnR>
                      <a:noFill/>
                    </a:lnR>
                    <a:lnT>
                      <a:noFill/>
                    </a:lnT>
                    <a:lnB>
                      <a:noFill/>
                    </a:lnB>
                  </a:tcPr>
                </a:tc>
                <a:tc>
                  <a:txBody>
                    <a:bodyPr/>
                    <a:lstStyle/>
                    <a:p>
                      <a:pPr algn="ctr">
                        <a:lnSpc>
                          <a:spcPct val="107000"/>
                        </a:lnSpc>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Human habitats </a:t>
                      </a: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Spaceflight-associated</a:t>
                      </a: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musculoskeletal atrophy &amp;</a:t>
                      </a: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cardiovascular deconditioning </a:t>
                      </a: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Circadian rhythms, sleep and</a:t>
                      </a: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nutrition </a:t>
                      </a: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Space Ergonomics, including</a:t>
                      </a: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human-robot interaction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Six-month research project or industrial placement. The culmination of all semesters will lead to the awarding of a Master Thesis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44722798"/>
                  </a:ext>
                </a:extLst>
              </a:tr>
            </a:tbl>
          </a:graphicData>
        </a:graphic>
      </p:graphicFrame>
      <p:pic>
        <p:nvPicPr>
          <p:cNvPr id="17" name="Image 16">
            <a:extLst>
              <a:ext uri="{FF2B5EF4-FFF2-40B4-BE49-F238E27FC236}">
                <a16:creationId xmlns:a16="http://schemas.microsoft.com/office/drawing/2014/main" id="{C9CBC320-04AB-453B-8138-10E8E3F8A12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531604" y="1700808"/>
            <a:ext cx="8064896" cy="3154268"/>
          </a:xfrm>
          <a:prstGeom prst="rect">
            <a:avLst/>
          </a:prstGeom>
        </p:spPr>
      </p:pic>
      <p:pic>
        <p:nvPicPr>
          <p:cNvPr id="2" name="Image 3">
            <a:extLst>
              <a:ext uri="{FF2B5EF4-FFF2-40B4-BE49-F238E27FC236}">
                <a16:creationId xmlns:a16="http://schemas.microsoft.com/office/drawing/2014/main" id="{F36BC2DA-C498-3F9A-8CCB-07A36D38E2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4" y="25859"/>
            <a:ext cx="2051246" cy="678532"/>
          </a:xfrm>
          <a:prstGeom prst="rect">
            <a:avLst/>
          </a:prstGeom>
        </p:spPr>
      </p:pic>
      <p:sp>
        <p:nvSpPr>
          <p:cNvPr id="6" name="Titre 1">
            <a:extLst>
              <a:ext uri="{FF2B5EF4-FFF2-40B4-BE49-F238E27FC236}">
                <a16:creationId xmlns:a16="http://schemas.microsoft.com/office/drawing/2014/main" id="{991E995B-7505-802D-F496-5785CA9C7F05}"/>
              </a:ext>
            </a:extLst>
          </p:cNvPr>
          <p:cNvSpPr txBox="1">
            <a:spLocks/>
          </p:cNvSpPr>
          <p:nvPr/>
        </p:nvSpPr>
        <p:spPr bwMode="auto">
          <a:xfrm>
            <a:off x="838200" y="210213"/>
            <a:ext cx="10515600" cy="871567"/>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lgn="ctr"/>
            <a:r>
              <a:rPr lang="fr-FR" dirty="0"/>
              <a:t>Course Structure</a:t>
            </a:r>
          </a:p>
        </p:txBody>
      </p:sp>
      <p:sp>
        <p:nvSpPr>
          <p:cNvPr id="7" name="TextBox 6">
            <a:extLst>
              <a:ext uri="{FF2B5EF4-FFF2-40B4-BE49-F238E27FC236}">
                <a16:creationId xmlns:a16="http://schemas.microsoft.com/office/drawing/2014/main" id="{F0087206-3AD0-41BB-7AEE-65C5A67F8FC2}"/>
              </a:ext>
            </a:extLst>
          </p:cNvPr>
          <p:cNvSpPr txBox="1"/>
          <p:nvPr/>
        </p:nvSpPr>
        <p:spPr>
          <a:xfrm>
            <a:off x="3064829" y="1087289"/>
            <a:ext cx="1273105" cy="646331"/>
          </a:xfrm>
          <a:prstGeom prst="rect">
            <a:avLst/>
          </a:prstGeom>
          <a:noFill/>
        </p:spPr>
        <p:txBody>
          <a:bodyPr wrap="none" rtlCol="0">
            <a:spAutoFit/>
          </a:bodyPr>
          <a:lstStyle/>
          <a:p>
            <a:pPr algn="ctr"/>
            <a:r>
              <a:rPr lang="en-SI" dirty="0"/>
              <a:t>Biomedical </a:t>
            </a:r>
          </a:p>
          <a:p>
            <a:pPr algn="ctr"/>
            <a:r>
              <a:rPr lang="en-SI" dirty="0"/>
              <a:t>Physiology</a:t>
            </a:r>
          </a:p>
        </p:txBody>
      </p:sp>
      <p:sp>
        <p:nvSpPr>
          <p:cNvPr id="8" name="TextBox 7">
            <a:extLst>
              <a:ext uri="{FF2B5EF4-FFF2-40B4-BE49-F238E27FC236}">
                <a16:creationId xmlns:a16="http://schemas.microsoft.com/office/drawing/2014/main" id="{D7A0CE76-98C7-FC3E-2D33-56F8ADDF4202}"/>
              </a:ext>
            </a:extLst>
          </p:cNvPr>
          <p:cNvSpPr txBox="1"/>
          <p:nvPr/>
        </p:nvSpPr>
        <p:spPr>
          <a:xfrm>
            <a:off x="4896608" y="1092743"/>
            <a:ext cx="1667444" cy="646331"/>
          </a:xfrm>
          <a:prstGeom prst="rect">
            <a:avLst/>
          </a:prstGeom>
          <a:noFill/>
        </p:spPr>
        <p:txBody>
          <a:bodyPr wrap="none" rtlCol="0">
            <a:spAutoFit/>
          </a:bodyPr>
          <a:lstStyle/>
          <a:p>
            <a:pPr algn="ctr"/>
            <a:r>
              <a:rPr lang="en-SI" dirty="0"/>
              <a:t>Environmental  </a:t>
            </a:r>
          </a:p>
          <a:p>
            <a:pPr algn="ctr"/>
            <a:r>
              <a:rPr lang="en-SI" dirty="0"/>
              <a:t>Physiology</a:t>
            </a:r>
          </a:p>
        </p:txBody>
      </p:sp>
      <p:sp>
        <p:nvSpPr>
          <p:cNvPr id="9" name="TextBox 8">
            <a:extLst>
              <a:ext uri="{FF2B5EF4-FFF2-40B4-BE49-F238E27FC236}">
                <a16:creationId xmlns:a16="http://schemas.microsoft.com/office/drawing/2014/main" id="{40914D31-B41E-74ED-AACF-1E8883A2794A}"/>
              </a:ext>
            </a:extLst>
          </p:cNvPr>
          <p:cNvSpPr txBox="1"/>
          <p:nvPr/>
        </p:nvSpPr>
        <p:spPr>
          <a:xfrm>
            <a:off x="7237450" y="1104570"/>
            <a:ext cx="1487908" cy="646331"/>
          </a:xfrm>
          <a:prstGeom prst="rect">
            <a:avLst/>
          </a:prstGeom>
          <a:noFill/>
        </p:spPr>
        <p:txBody>
          <a:bodyPr wrap="none" rtlCol="0">
            <a:spAutoFit/>
          </a:bodyPr>
          <a:lstStyle/>
          <a:p>
            <a:pPr algn="ctr"/>
            <a:r>
              <a:rPr lang="en-SI" dirty="0"/>
              <a:t>Extreme </a:t>
            </a:r>
          </a:p>
          <a:p>
            <a:pPr algn="ctr"/>
            <a:r>
              <a:rPr lang="en-SI" dirty="0"/>
              <a:t>Environments</a:t>
            </a:r>
          </a:p>
        </p:txBody>
      </p:sp>
      <p:sp>
        <p:nvSpPr>
          <p:cNvPr id="10" name="TextBox 9">
            <a:extLst>
              <a:ext uri="{FF2B5EF4-FFF2-40B4-BE49-F238E27FC236}">
                <a16:creationId xmlns:a16="http://schemas.microsoft.com/office/drawing/2014/main" id="{A4739A4B-7C5D-19AE-AC83-468838ED5169}"/>
              </a:ext>
            </a:extLst>
          </p:cNvPr>
          <p:cNvSpPr txBox="1"/>
          <p:nvPr/>
        </p:nvSpPr>
        <p:spPr>
          <a:xfrm>
            <a:off x="9282318" y="1104570"/>
            <a:ext cx="766557" cy="369332"/>
          </a:xfrm>
          <a:prstGeom prst="rect">
            <a:avLst/>
          </a:prstGeom>
          <a:noFill/>
        </p:spPr>
        <p:txBody>
          <a:bodyPr wrap="none" rtlCol="0">
            <a:spAutoFit/>
          </a:bodyPr>
          <a:lstStyle/>
          <a:p>
            <a:pPr algn="ctr"/>
            <a:r>
              <a:rPr lang="en-SI" dirty="0"/>
              <a:t>Thesis</a:t>
            </a:r>
          </a:p>
        </p:txBody>
      </p:sp>
    </p:spTree>
    <p:extLst>
      <p:ext uri="{BB962C8B-B14F-4D97-AF65-F5344CB8AC3E}">
        <p14:creationId xmlns:p14="http://schemas.microsoft.com/office/powerpoint/2010/main" val="1316364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ZoneTexte 1"/>
          <p:cNvSpPr txBox="1"/>
          <p:nvPr/>
        </p:nvSpPr>
        <p:spPr bwMode="auto">
          <a:xfrm rot="18609097">
            <a:off x="8334131" y="2525067"/>
            <a:ext cx="1625188" cy="461665"/>
          </a:xfrm>
          <a:prstGeom prst="rect">
            <a:avLst/>
          </a:prstGeom>
          <a:noFill/>
        </p:spPr>
        <p:txBody>
          <a:bodyPr wrap="none" rtlCol="0">
            <a:spAutoFit/>
          </a:bodyPr>
          <a:lstStyle/>
          <a:p>
            <a:pPr algn="ctr">
              <a:defRPr/>
            </a:pPr>
            <a:r>
              <a:rPr lang="fr-FR" sz="2400"/>
              <a:t>Start EMJM</a:t>
            </a:r>
            <a:endParaRPr/>
          </a:p>
        </p:txBody>
      </p:sp>
      <p:sp>
        <p:nvSpPr>
          <p:cNvPr id="5" name="Ellipse 2"/>
          <p:cNvSpPr/>
          <p:nvPr/>
        </p:nvSpPr>
        <p:spPr bwMode="auto">
          <a:xfrm>
            <a:off x="9205995" y="4673601"/>
            <a:ext cx="313267" cy="32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6" name="ZoneTexte 3"/>
          <p:cNvSpPr txBox="1"/>
          <p:nvPr/>
        </p:nvSpPr>
        <p:spPr bwMode="auto">
          <a:xfrm>
            <a:off x="8714926" y="5130169"/>
            <a:ext cx="1286933" cy="400110"/>
          </a:xfrm>
          <a:prstGeom prst="rect">
            <a:avLst/>
          </a:prstGeom>
          <a:noFill/>
        </p:spPr>
        <p:txBody>
          <a:bodyPr wrap="square" rtlCol="0">
            <a:spAutoFit/>
          </a:bodyPr>
          <a:lstStyle/>
          <a:p>
            <a:pPr algn="ctr">
              <a:defRPr/>
            </a:pPr>
            <a:r>
              <a:rPr lang="fr-FR" sz="2000" dirty="0"/>
              <a:t>09/2023</a:t>
            </a:r>
            <a:endParaRPr dirty="0"/>
          </a:p>
        </p:txBody>
      </p:sp>
      <p:cxnSp>
        <p:nvCxnSpPr>
          <p:cNvPr id="7" name="Connecteur droit 5"/>
          <p:cNvCxnSpPr>
            <a:cxnSpLocks/>
          </p:cNvCxnSpPr>
          <p:nvPr/>
        </p:nvCxnSpPr>
        <p:spPr bwMode="auto">
          <a:xfrm flipV="1">
            <a:off x="9358391" y="3429000"/>
            <a:ext cx="0" cy="123253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bwMode="auto">
          <a:xfrm rot="18836647">
            <a:off x="5971934" y="2508129"/>
            <a:ext cx="2439450" cy="461665"/>
          </a:xfrm>
          <a:prstGeom prst="rect">
            <a:avLst/>
          </a:prstGeom>
          <a:noFill/>
        </p:spPr>
        <p:txBody>
          <a:bodyPr wrap="none" rtlCol="0">
            <a:spAutoFit/>
          </a:bodyPr>
          <a:lstStyle/>
          <a:p>
            <a:pPr algn="ctr">
              <a:defRPr/>
            </a:pPr>
            <a:r>
              <a:rPr lang="fr-FR" sz="2400" dirty="0"/>
              <a:t>EMJM Application</a:t>
            </a:r>
            <a:endParaRPr dirty="0"/>
          </a:p>
        </p:txBody>
      </p:sp>
      <p:sp>
        <p:nvSpPr>
          <p:cNvPr id="9" name="Ellipse 8"/>
          <p:cNvSpPr/>
          <p:nvPr/>
        </p:nvSpPr>
        <p:spPr bwMode="auto">
          <a:xfrm>
            <a:off x="7217063" y="4673595"/>
            <a:ext cx="313267" cy="32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0" name="ZoneTexte 9"/>
          <p:cNvSpPr txBox="1"/>
          <p:nvPr/>
        </p:nvSpPr>
        <p:spPr bwMode="auto">
          <a:xfrm>
            <a:off x="6725994" y="5155564"/>
            <a:ext cx="1286933" cy="400110"/>
          </a:xfrm>
          <a:prstGeom prst="rect">
            <a:avLst/>
          </a:prstGeom>
          <a:noFill/>
        </p:spPr>
        <p:txBody>
          <a:bodyPr wrap="square" rtlCol="0">
            <a:spAutoFit/>
          </a:bodyPr>
          <a:lstStyle/>
          <a:p>
            <a:pPr algn="ctr">
              <a:defRPr/>
            </a:pPr>
            <a:r>
              <a:rPr lang="fr-FR" sz="2000"/>
              <a:t>02/2023</a:t>
            </a:r>
            <a:endParaRPr/>
          </a:p>
        </p:txBody>
      </p:sp>
      <p:cxnSp>
        <p:nvCxnSpPr>
          <p:cNvPr id="11" name="Connecteur droit 10"/>
          <p:cNvCxnSpPr>
            <a:cxnSpLocks/>
          </p:cNvCxnSpPr>
          <p:nvPr/>
        </p:nvCxnSpPr>
        <p:spPr bwMode="auto">
          <a:xfrm flipV="1">
            <a:off x="7369459" y="3429000"/>
            <a:ext cx="0" cy="125793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ZoneTexte 14"/>
          <p:cNvSpPr txBox="1"/>
          <p:nvPr/>
        </p:nvSpPr>
        <p:spPr bwMode="auto">
          <a:xfrm rot="18849345">
            <a:off x="3483794" y="2484329"/>
            <a:ext cx="2488117" cy="830997"/>
          </a:xfrm>
          <a:prstGeom prst="rect">
            <a:avLst/>
          </a:prstGeom>
          <a:noFill/>
        </p:spPr>
        <p:txBody>
          <a:bodyPr wrap="none" rtlCol="0">
            <a:spAutoFit/>
          </a:bodyPr>
          <a:lstStyle/>
          <a:p>
            <a:pPr algn="ctr">
              <a:defRPr/>
            </a:pPr>
            <a:r>
              <a:rPr lang="fr-FR" sz="2400" dirty="0"/>
              <a:t>Start </a:t>
            </a:r>
            <a:r>
              <a:rPr lang="fr-FR" sz="2400" dirty="0" err="1"/>
              <a:t>accreditation</a:t>
            </a:r>
            <a:endParaRPr lang="fr-FR" sz="2400" dirty="0"/>
          </a:p>
          <a:p>
            <a:pPr algn="ctr">
              <a:defRPr/>
            </a:pPr>
            <a:r>
              <a:rPr lang="fr-FR" sz="2400" dirty="0" err="1"/>
              <a:t>Procedure</a:t>
            </a:r>
            <a:endParaRPr dirty="0"/>
          </a:p>
        </p:txBody>
      </p:sp>
      <p:sp>
        <p:nvSpPr>
          <p:cNvPr id="13" name="Ellipse 15"/>
          <p:cNvSpPr/>
          <p:nvPr/>
        </p:nvSpPr>
        <p:spPr bwMode="auto">
          <a:xfrm>
            <a:off x="4880254" y="4673594"/>
            <a:ext cx="313267" cy="32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4" name="ZoneTexte 16"/>
          <p:cNvSpPr txBox="1"/>
          <p:nvPr/>
        </p:nvSpPr>
        <p:spPr bwMode="auto">
          <a:xfrm>
            <a:off x="4389185" y="5155563"/>
            <a:ext cx="1286933" cy="400110"/>
          </a:xfrm>
          <a:prstGeom prst="rect">
            <a:avLst/>
          </a:prstGeom>
          <a:noFill/>
        </p:spPr>
        <p:txBody>
          <a:bodyPr wrap="square" rtlCol="0">
            <a:spAutoFit/>
          </a:bodyPr>
          <a:lstStyle/>
          <a:p>
            <a:pPr algn="ctr">
              <a:defRPr/>
            </a:pPr>
            <a:r>
              <a:rPr lang="fr-FR" sz="2000" dirty="0"/>
              <a:t>08/2022</a:t>
            </a:r>
            <a:endParaRPr dirty="0"/>
          </a:p>
        </p:txBody>
      </p:sp>
      <p:cxnSp>
        <p:nvCxnSpPr>
          <p:cNvPr id="15" name="Connecteur droit 17"/>
          <p:cNvCxnSpPr>
            <a:cxnSpLocks/>
          </p:cNvCxnSpPr>
          <p:nvPr/>
        </p:nvCxnSpPr>
        <p:spPr bwMode="auto">
          <a:xfrm flipV="1">
            <a:off x="5032649" y="3378192"/>
            <a:ext cx="0" cy="130873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ZoneTexte 21"/>
          <p:cNvSpPr txBox="1"/>
          <p:nvPr/>
        </p:nvSpPr>
        <p:spPr bwMode="auto">
          <a:xfrm rot="18836647">
            <a:off x="-401299" y="2448859"/>
            <a:ext cx="2530821" cy="461665"/>
          </a:xfrm>
          <a:prstGeom prst="rect">
            <a:avLst/>
          </a:prstGeom>
          <a:noFill/>
        </p:spPr>
        <p:txBody>
          <a:bodyPr wrap="none" rtlCol="0">
            <a:spAutoFit/>
          </a:bodyPr>
          <a:lstStyle/>
          <a:p>
            <a:pPr algn="ctr">
              <a:defRPr/>
            </a:pPr>
            <a:r>
              <a:rPr lang="fr-FR" sz="2400"/>
              <a:t>EMDM Application</a:t>
            </a:r>
            <a:endParaRPr/>
          </a:p>
        </p:txBody>
      </p:sp>
      <p:sp>
        <p:nvSpPr>
          <p:cNvPr id="17" name="Ellipse 22"/>
          <p:cNvSpPr/>
          <p:nvPr/>
        </p:nvSpPr>
        <p:spPr bwMode="auto">
          <a:xfrm>
            <a:off x="881048" y="4673594"/>
            <a:ext cx="313267" cy="32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18" name="ZoneTexte 23"/>
          <p:cNvSpPr txBox="1"/>
          <p:nvPr/>
        </p:nvSpPr>
        <p:spPr bwMode="auto">
          <a:xfrm>
            <a:off x="288223" y="5096294"/>
            <a:ext cx="1421294" cy="400110"/>
          </a:xfrm>
          <a:prstGeom prst="rect">
            <a:avLst/>
          </a:prstGeom>
          <a:noFill/>
        </p:spPr>
        <p:txBody>
          <a:bodyPr wrap="square" rtlCol="0">
            <a:spAutoFit/>
          </a:bodyPr>
          <a:lstStyle/>
          <a:p>
            <a:pPr algn="ctr">
              <a:defRPr/>
            </a:pPr>
            <a:r>
              <a:rPr lang="fr-FR" sz="2000"/>
              <a:t>17/06/2021</a:t>
            </a:r>
            <a:endParaRPr/>
          </a:p>
        </p:txBody>
      </p:sp>
      <p:cxnSp>
        <p:nvCxnSpPr>
          <p:cNvPr id="19" name="Connecteur droit 24"/>
          <p:cNvCxnSpPr>
            <a:cxnSpLocks/>
          </p:cNvCxnSpPr>
          <p:nvPr/>
        </p:nvCxnSpPr>
        <p:spPr bwMode="auto">
          <a:xfrm flipV="1">
            <a:off x="1033444" y="3410550"/>
            <a:ext cx="1" cy="125792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ZoneTexte 25"/>
          <p:cNvSpPr txBox="1"/>
          <p:nvPr/>
        </p:nvSpPr>
        <p:spPr bwMode="auto">
          <a:xfrm rot="18836647">
            <a:off x="1486876" y="2281122"/>
            <a:ext cx="2937022" cy="830997"/>
          </a:xfrm>
          <a:prstGeom prst="rect">
            <a:avLst/>
          </a:prstGeom>
          <a:noFill/>
        </p:spPr>
        <p:txBody>
          <a:bodyPr wrap="none" rtlCol="0">
            <a:spAutoFit/>
          </a:bodyPr>
          <a:lstStyle/>
          <a:p>
            <a:pPr algn="ctr">
              <a:defRPr/>
            </a:pPr>
            <a:r>
              <a:rPr lang="fr-FR" sz="2400" dirty="0"/>
              <a:t>Grant Agreement</a:t>
            </a:r>
          </a:p>
          <a:p>
            <a:pPr algn="ctr">
              <a:defRPr/>
            </a:pPr>
            <a:r>
              <a:rPr lang="fr-FR" sz="2400" dirty="0"/>
              <a:t>EMDM </a:t>
            </a:r>
            <a:r>
              <a:rPr lang="fr-FR" sz="2400" dirty="0" err="1"/>
              <a:t>funding</a:t>
            </a:r>
            <a:r>
              <a:rPr lang="fr-FR" sz="2400" dirty="0"/>
              <a:t> (55k€)</a:t>
            </a:r>
          </a:p>
        </p:txBody>
      </p:sp>
      <p:sp>
        <p:nvSpPr>
          <p:cNvPr id="21" name="Ellipse 26"/>
          <p:cNvSpPr/>
          <p:nvPr/>
        </p:nvSpPr>
        <p:spPr bwMode="auto">
          <a:xfrm>
            <a:off x="2989248" y="4673589"/>
            <a:ext cx="313267" cy="32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22" name="ZoneTexte 27"/>
          <p:cNvSpPr txBox="1"/>
          <p:nvPr/>
        </p:nvSpPr>
        <p:spPr bwMode="auto">
          <a:xfrm>
            <a:off x="2498179" y="5113223"/>
            <a:ext cx="1286933" cy="400110"/>
          </a:xfrm>
          <a:prstGeom prst="rect">
            <a:avLst/>
          </a:prstGeom>
          <a:noFill/>
        </p:spPr>
        <p:txBody>
          <a:bodyPr wrap="square" rtlCol="0">
            <a:spAutoFit/>
          </a:bodyPr>
          <a:lstStyle/>
          <a:p>
            <a:pPr algn="ctr">
              <a:defRPr/>
            </a:pPr>
            <a:r>
              <a:rPr lang="fr-FR" sz="2000" dirty="0"/>
              <a:t>01/2022</a:t>
            </a:r>
            <a:endParaRPr dirty="0"/>
          </a:p>
        </p:txBody>
      </p:sp>
      <p:cxnSp>
        <p:nvCxnSpPr>
          <p:cNvPr id="23" name="Connecteur droit 28"/>
          <p:cNvCxnSpPr>
            <a:cxnSpLocks/>
            <a:stCxn id="21" idx="0"/>
          </p:cNvCxnSpPr>
          <p:nvPr/>
        </p:nvCxnSpPr>
        <p:spPr bwMode="auto">
          <a:xfrm flipH="1" flipV="1">
            <a:off x="3141646" y="3378193"/>
            <a:ext cx="4236" cy="12953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Flèche : droite 29"/>
          <p:cNvSpPr/>
          <p:nvPr/>
        </p:nvSpPr>
        <p:spPr bwMode="auto">
          <a:xfrm>
            <a:off x="3200939" y="5589240"/>
            <a:ext cx="4811987" cy="394839"/>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t>EMDM </a:t>
            </a:r>
            <a:r>
              <a:rPr lang="fr-FR" dirty="0" err="1"/>
              <a:t>funding</a:t>
            </a:r>
            <a:r>
              <a:rPr lang="fr-FR" dirty="0"/>
              <a:t> (15 </a:t>
            </a:r>
            <a:r>
              <a:rPr lang="fr-FR" dirty="0" err="1"/>
              <a:t>months</a:t>
            </a:r>
            <a:r>
              <a:rPr lang="fr-FR" dirty="0"/>
              <a:t>)</a:t>
            </a:r>
          </a:p>
        </p:txBody>
      </p:sp>
      <p:cxnSp>
        <p:nvCxnSpPr>
          <p:cNvPr id="25" name="Connecteur droit 30"/>
          <p:cNvCxnSpPr>
            <a:cxnSpLocks/>
          </p:cNvCxnSpPr>
          <p:nvPr/>
        </p:nvCxnSpPr>
        <p:spPr bwMode="auto">
          <a:xfrm flipV="1">
            <a:off x="7521859" y="4834456"/>
            <a:ext cx="1680893" cy="487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6" name="Connecteur droit 33"/>
          <p:cNvCxnSpPr>
            <a:cxnSpLocks/>
            <a:stCxn id="13" idx="6"/>
            <a:endCxn id="9" idx="2"/>
          </p:cNvCxnSpPr>
          <p:nvPr/>
        </p:nvCxnSpPr>
        <p:spPr bwMode="auto">
          <a:xfrm>
            <a:off x="5193521" y="4834461"/>
            <a:ext cx="2023542"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7" name="Connecteur droit 36"/>
          <p:cNvCxnSpPr>
            <a:cxnSpLocks/>
            <a:stCxn id="21" idx="6"/>
          </p:cNvCxnSpPr>
          <p:nvPr/>
        </p:nvCxnSpPr>
        <p:spPr bwMode="auto">
          <a:xfrm flipV="1">
            <a:off x="3302515" y="4825507"/>
            <a:ext cx="1617355" cy="8949"/>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Connecteur droit 40"/>
          <p:cNvCxnSpPr>
            <a:cxnSpLocks/>
            <a:stCxn id="17" idx="6"/>
            <a:endCxn id="21" idx="2"/>
          </p:cNvCxnSpPr>
          <p:nvPr/>
        </p:nvCxnSpPr>
        <p:spPr bwMode="auto">
          <a:xfrm flipV="1">
            <a:off x="1194315" y="4834456"/>
            <a:ext cx="1794933" cy="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Espace réservé du numéro de diapositive 6"/>
          <p:cNvSpPr>
            <a:spLocks noGrp="1"/>
          </p:cNvSpPr>
          <p:nvPr>
            <p:ph type="sldNum" sz="quarter" idx="12"/>
          </p:nvPr>
        </p:nvSpPr>
        <p:spPr bwMode="auto"/>
        <p:txBody>
          <a:bodyPr/>
          <a:lstStyle/>
          <a:p>
            <a:pPr>
              <a:defRPr/>
            </a:pPr>
            <a:fld id="{236AA870-0F5B-4AFD-A7DF-E59465C20D7B}" type="slidenum">
              <a:rPr lang="fr-FR"/>
              <a:t>19</a:t>
            </a:fld>
            <a:endParaRPr lang="fr-FR" dirty="0"/>
          </a:p>
        </p:txBody>
      </p:sp>
      <p:sp>
        <p:nvSpPr>
          <p:cNvPr id="31" name="ZoneTexte 32"/>
          <p:cNvSpPr txBox="1"/>
          <p:nvPr/>
        </p:nvSpPr>
        <p:spPr bwMode="auto">
          <a:xfrm rot="18609097">
            <a:off x="10202527" y="2513461"/>
            <a:ext cx="1880644" cy="461665"/>
          </a:xfrm>
          <a:prstGeom prst="rect">
            <a:avLst/>
          </a:prstGeom>
          <a:noFill/>
        </p:spPr>
        <p:txBody>
          <a:bodyPr wrap="none" rtlCol="0">
            <a:spAutoFit/>
          </a:bodyPr>
          <a:lstStyle/>
          <a:p>
            <a:pPr algn="ctr">
              <a:defRPr/>
            </a:pPr>
            <a:r>
              <a:rPr lang="fr-FR" sz="2400"/>
              <a:t>First students</a:t>
            </a:r>
          </a:p>
        </p:txBody>
      </p:sp>
      <p:sp>
        <p:nvSpPr>
          <p:cNvPr id="32" name="Ellipse 34"/>
          <p:cNvSpPr/>
          <p:nvPr/>
        </p:nvSpPr>
        <p:spPr bwMode="auto">
          <a:xfrm>
            <a:off x="11202115" y="4661995"/>
            <a:ext cx="313267" cy="321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2400"/>
          </a:p>
        </p:txBody>
      </p:sp>
      <p:sp>
        <p:nvSpPr>
          <p:cNvPr id="33" name="ZoneTexte 35"/>
          <p:cNvSpPr txBox="1"/>
          <p:nvPr/>
        </p:nvSpPr>
        <p:spPr bwMode="auto">
          <a:xfrm>
            <a:off x="10711046" y="5118563"/>
            <a:ext cx="1286933" cy="400110"/>
          </a:xfrm>
          <a:prstGeom prst="rect">
            <a:avLst/>
          </a:prstGeom>
          <a:noFill/>
        </p:spPr>
        <p:txBody>
          <a:bodyPr wrap="square" rtlCol="0">
            <a:spAutoFit/>
          </a:bodyPr>
          <a:lstStyle/>
          <a:p>
            <a:pPr algn="ctr">
              <a:defRPr/>
            </a:pPr>
            <a:r>
              <a:rPr lang="fr-FR" sz="2000" dirty="0"/>
              <a:t>09/2024</a:t>
            </a:r>
            <a:endParaRPr dirty="0"/>
          </a:p>
        </p:txBody>
      </p:sp>
      <p:cxnSp>
        <p:nvCxnSpPr>
          <p:cNvPr id="34" name="Connecteur droit 37"/>
          <p:cNvCxnSpPr>
            <a:cxnSpLocks/>
          </p:cNvCxnSpPr>
          <p:nvPr/>
        </p:nvCxnSpPr>
        <p:spPr bwMode="auto">
          <a:xfrm flipV="1">
            <a:off x="11354511" y="3417394"/>
            <a:ext cx="0" cy="123253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5" name="Connecteur droit 38"/>
          <p:cNvCxnSpPr>
            <a:cxnSpLocks/>
          </p:cNvCxnSpPr>
          <p:nvPr/>
        </p:nvCxnSpPr>
        <p:spPr bwMode="auto">
          <a:xfrm flipV="1">
            <a:off x="9517979" y="4822850"/>
            <a:ext cx="1680893" cy="487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6" name="Flèche : droite 39"/>
          <p:cNvSpPr/>
          <p:nvPr/>
        </p:nvSpPr>
        <p:spPr bwMode="auto">
          <a:xfrm>
            <a:off x="9357626" y="5589240"/>
            <a:ext cx="2061670" cy="394839"/>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err="1"/>
              <a:t>Preparation</a:t>
            </a:r>
            <a:r>
              <a:rPr lang="fr-FR" dirty="0"/>
              <a:t> </a:t>
            </a:r>
            <a:r>
              <a:rPr lang="fr-FR" dirty="0" err="1"/>
              <a:t>year</a:t>
            </a:r>
            <a:endParaRPr dirty="0"/>
          </a:p>
        </p:txBody>
      </p:sp>
      <p:pic>
        <p:nvPicPr>
          <p:cNvPr id="2" name="Image 3">
            <a:extLst>
              <a:ext uri="{FF2B5EF4-FFF2-40B4-BE49-F238E27FC236}">
                <a16:creationId xmlns:a16="http://schemas.microsoft.com/office/drawing/2014/main" id="{8F18C54C-8AF4-E0D2-480C-B55B31CFF1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4" y="25859"/>
            <a:ext cx="2051246" cy="678532"/>
          </a:xfrm>
          <a:prstGeom prst="rect">
            <a:avLst/>
          </a:prstGeom>
        </p:spPr>
      </p:pic>
      <p:sp>
        <p:nvSpPr>
          <p:cNvPr id="3" name="Titre 1">
            <a:extLst>
              <a:ext uri="{FF2B5EF4-FFF2-40B4-BE49-F238E27FC236}">
                <a16:creationId xmlns:a16="http://schemas.microsoft.com/office/drawing/2014/main" id="{518EE74C-9796-0E87-0504-74B9E5986BFD}"/>
              </a:ext>
            </a:extLst>
          </p:cNvPr>
          <p:cNvSpPr txBox="1">
            <a:spLocks/>
          </p:cNvSpPr>
          <p:nvPr/>
        </p:nvSpPr>
        <p:spPr>
          <a:xfrm>
            <a:off x="838200" y="210213"/>
            <a:ext cx="10515600" cy="871567"/>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lgn="ctr"/>
            <a:r>
              <a:rPr lang="fr-FR" dirty="0"/>
              <a:t>Timeline</a:t>
            </a:r>
          </a:p>
        </p:txBody>
      </p:sp>
      <p:sp>
        <p:nvSpPr>
          <p:cNvPr id="37" name="Down Arrow 36">
            <a:extLst>
              <a:ext uri="{FF2B5EF4-FFF2-40B4-BE49-F238E27FC236}">
                <a16:creationId xmlns:a16="http://schemas.microsoft.com/office/drawing/2014/main" id="{FB76581E-59CD-C6D0-D128-DB23FDF193B5}"/>
              </a:ext>
            </a:extLst>
          </p:cNvPr>
          <p:cNvSpPr/>
          <p:nvPr/>
        </p:nvSpPr>
        <p:spPr>
          <a:xfrm>
            <a:off x="5434043" y="3467654"/>
            <a:ext cx="576064" cy="136894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
        <p:nvSpPr>
          <p:cNvPr id="39" name="ZoneTexte 7">
            <a:extLst>
              <a:ext uri="{FF2B5EF4-FFF2-40B4-BE49-F238E27FC236}">
                <a16:creationId xmlns:a16="http://schemas.microsoft.com/office/drawing/2014/main" id="{28217D8D-7D5C-32DB-4CEE-B75EA5CE5ECF}"/>
              </a:ext>
            </a:extLst>
          </p:cNvPr>
          <p:cNvSpPr txBox="1"/>
          <p:nvPr/>
        </p:nvSpPr>
        <p:spPr bwMode="auto">
          <a:xfrm rot="18836647">
            <a:off x="5300093" y="2353270"/>
            <a:ext cx="1967205" cy="461665"/>
          </a:xfrm>
          <a:prstGeom prst="rect">
            <a:avLst/>
          </a:prstGeom>
          <a:noFill/>
        </p:spPr>
        <p:txBody>
          <a:bodyPr wrap="none" rtlCol="0">
            <a:spAutoFit/>
          </a:bodyPr>
          <a:lstStyle/>
          <a:p>
            <a:pPr algn="ctr">
              <a:defRPr/>
            </a:pPr>
            <a:r>
              <a:rPr lang="fr-FR" sz="2400" dirty="0" err="1">
                <a:ln>
                  <a:solidFill>
                    <a:srgbClr val="FF0000"/>
                  </a:solidFill>
                </a:ln>
              </a:rPr>
              <a:t>Current</a:t>
            </a:r>
            <a:r>
              <a:rPr lang="fr-FR" sz="2400" dirty="0">
                <a:ln>
                  <a:solidFill>
                    <a:srgbClr val="FF0000"/>
                  </a:solidFill>
                </a:ln>
              </a:rPr>
              <a:t> </a:t>
            </a:r>
            <a:r>
              <a:rPr lang="fr-FR" sz="2400" dirty="0" err="1">
                <a:ln>
                  <a:solidFill>
                    <a:srgbClr val="FF0000"/>
                  </a:solidFill>
                </a:ln>
              </a:rPr>
              <a:t>status</a:t>
            </a:r>
            <a:endParaRPr dirty="0">
              <a:ln>
                <a:solidFill>
                  <a:srgbClr val="FF0000"/>
                </a:solidFill>
              </a:l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Afficher l’image source">
            <a:extLst>
              <a:ext uri="{FF2B5EF4-FFF2-40B4-BE49-F238E27FC236}">
                <a16:creationId xmlns:a16="http://schemas.microsoft.com/office/drawing/2014/main" id="{8497644C-ABAB-1F47-8E74-99EBF4F6E1E5}"/>
              </a:ext>
            </a:extLst>
          </p:cNvPr>
          <p:cNvPicPr>
            <a:picLocks noChangeAspect="1" noChangeArrowheads="1"/>
          </p:cNvPicPr>
          <p:nvPr/>
        </p:nvPicPr>
        <p:blipFill>
          <a:blip r:embed="rId2"/>
          <a:stretch/>
        </p:blipFill>
        <p:spPr bwMode="auto">
          <a:xfrm>
            <a:off x="199435" y="83473"/>
            <a:ext cx="1720102" cy="634012"/>
          </a:xfrm>
          <a:prstGeom prst="rect">
            <a:avLst/>
          </a:prstGeom>
          <a:noFill/>
        </p:spPr>
      </p:pic>
      <p:pic>
        <p:nvPicPr>
          <p:cNvPr id="11" name="Picture 10" descr="Résultat d’images pour logo unicaen">
            <a:extLst>
              <a:ext uri="{FF2B5EF4-FFF2-40B4-BE49-F238E27FC236}">
                <a16:creationId xmlns:a16="http://schemas.microsoft.com/office/drawing/2014/main" id="{D6ABF1FE-6890-1E48-B90C-FA52B6904E85}"/>
              </a:ext>
            </a:extLst>
          </p:cNvPr>
          <p:cNvPicPr>
            <a:picLocks noChangeAspect="1" noChangeArrowheads="1"/>
          </p:cNvPicPr>
          <p:nvPr/>
        </p:nvPicPr>
        <p:blipFill>
          <a:blip r:embed="rId3"/>
          <a:stretch/>
        </p:blipFill>
        <p:spPr bwMode="auto">
          <a:xfrm>
            <a:off x="10200456" y="-114300"/>
            <a:ext cx="1991543" cy="1337603"/>
          </a:xfrm>
          <a:prstGeom prst="rect">
            <a:avLst/>
          </a:prstGeom>
          <a:noFill/>
        </p:spPr>
      </p:pic>
      <p:pic>
        <p:nvPicPr>
          <p:cNvPr id="12" name="Image 3">
            <a:extLst>
              <a:ext uri="{FF2B5EF4-FFF2-40B4-BE49-F238E27FC236}">
                <a16:creationId xmlns:a16="http://schemas.microsoft.com/office/drawing/2014/main" id="{E6A98DF4-2958-2249-B751-2B350BBE2986}"/>
              </a:ext>
            </a:extLst>
          </p:cNvPr>
          <p:cNvPicPr>
            <a:picLocks noChangeAspect="1"/>
          </p:cNvPicPr>
          <p:nvPr/>
        </p:nvPicPr>
        <p:blipFill>
          <a:blip r:embed="rId4"/>
          <a:stretch/>
        </p:blipFill>
        <p:spPr bwMode="auto">
          <a:xfrm>
            <a:off x="5268999" y="1105447"/>
            <a:ext cx="1654002" cy="386426"/>
          </a:xfrm>
          <a:prstGeom prst="rect">
            <a:avLst/>
          </a:prstGeom>
        </p:spPr>
      </p:pic>
      <p:pic>
        <p:nvPicPr>
          <p:cNvPr id="13" name="Picture 2" descr="Afficher l’image source">
            <a:extLst>
              <a:ext uri="{FF2B5EF4-FFF2-40B4-BE49-F238E27FC236}">
                <a16:creationId xmlns:a16="http://schemas.microsoft.com/office/drawing/2014/main" id="{262ADB13-35D7-6649-ADD4-6AA3A95BED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5940" y="-13205"/>
            <a:ext cx="1080120" cy="1080120"/>
          </a:xfrm>
          <a:prstGeom prst="rect">
            <a:avLst/>
          </a:prstGeom>
          <a:noFill/>
          <a:extLst>
            <a:ext uri="{909E8E84-426E-40DD-AFC4-6F175D3DCCD1}">
              <a14:hiddenFill xmlns:a14="http://schemas.microsoft.com/office/drawing/2010/main">
                <a:solidFill>
                  <a:srgbClr val="FFFFFF"/>
                </a:solidFill>
              </a14:hiddenFill>
            </a:ext>
          </a:extLst>
        </p:spPr>
      </p:pic>
      <p:sp>
        <p:nvSpPr>
          <p:cNvPr id="14" name="Sous-titre 2">
            <a:extLst>
              <a:ext uri="{FF2B5EF4-FFF2-40B4-BE49-F238E27FC236}">
                <a16:creationId xmlns:a16="http://schemas.microsoft.com/office/drawing/2014/main" id="{26CDED8D-8453-478C-BEAD-BEC66736E514}"/>
              </a:ext>
            </a:extLst>
          </p:cNvPr>
          <p:cNvSpPr txBox="1">
            <a:spLocks/>
          </p:cNvSpPr>
          <p:nvPr/>
        </p:nvSpPr>
        <p:spPr bwMode="auto">
          <a:xfrm>
            <a:off x="313473" y="3573016"/>
            <a:ext cx="11809312" cy="3384376"/>
          </a:xfrm>
          <a:prstGeom prst="rect">
            <a:avLst/>
          </a:prstGeom>
        </p:spPr>
        <p:txBody>
          <a:bodyPr vert="horz" lIns="91440" tIns="45720" rIns="91440" bIns="45720" rtlCol="0">
            <a:normAutofit/>
          </a:bodyPr>
          <a:lstStyle>
            <a:lvl1pPr marL="0" indent="0" algn="ctr" defTabSz="914400">
              <a:lnSpc>
                <a:spcPct val="90000"/>
              </a:lnSpc>
              <a:spcBef>
                <a:spcPts val="1000"/>
              </a:spcBef>
              <a:buFont typeface="Arial"/>
              <a:buNone/>
              <a:defRPr sz="2400">
                <a:solidFill>
                  <a:schemeClr val="tx1"/>
                </a:solidFill>
                <a:latin typeface="+mn-lt"/>
                <a:ea typeface="+mn-ea"/>
                <a:cs typeface="+mn-cs"/>
              </a:defRPr>
            </a:lvl1pPr>
            <a:lvl2pPr marL="457200" indent="0" algn="ctr" defTabSz="914400">
              <a:lnSpc>
                <a:spcPct val="90000"/>
              </a:lnSpc>
              <a:spcBef>
                <a:spcPts val="500"/>
              </a:spcBef>
              <a:buFont typeface="Arial"/>
              <a:buNone/>
              <a:defRPr sz="2000">
                <a:solidFill>
                  <a:schemeClr val="tx1"/>
                </a:solidFill>
                <a:latin typeface="+mn-lt"/>
                <a:ea typeface="+mn-ea"/>
                <a:cs typeface="+mn-cs"/>
              </a:defRPr>
            </a:lvl2pPr>
            <a:lvl3pPr marL="914400" indent="0" algn="ctr" defTabSz="914400">
              <a:lnSpc>
                <a:spcPct val="90000"/>
              </a:lnSpc>
              <a:spcBef>
                <a:spcPts val="500"/>
              </a:spcBef>
              <a:buFont typeface="Arial"/>
              <a:buNone/>
              <a:defRPr sz="1800">
                <a:solidFill>
                  <a:schemeClr val="tx1"/>
                </a:solidFill>
                <a:latin typeface="+mn-lt"/>
                <a:ea typeface="+mn-ea"/>
                <a:cs typeface="+mn-cs"/>
              </a:defRPr>
            </a:lvl3pPr>
            <a:lvl4pPr marL="1371600" indent="0" algn="ctr" defTabSz="914400">
              <a:lnSpc>
                <a:spcPct val="90000"/>
              </a:lnSpc>
              <a:spcBef>
                <a:spcPts val="500"/>
              </a:spcBef>
              <a:buFont typeface="Arial"/>
              <a:buNone/>
              <a:defRPr sz="1600">
                <a:solidFill>
                  <a:schemeClr val="tx1"/>
                </a:solidFill>
                <a:latin typeface="+mn-lt"/>
                <a:ea typeface="+mn-ea"/>
                <a:cs typeface="+mn-cs"/>
              </a:defRPr>
            </a:lvl4pPr>
            <a:lvl5pPr marL="1828800" indent="0" algn="ctr" defTabSz="914400">
              <a:lnSpc>
                <a:spcPct val="90000"/>
              </a:lnSpc>
              <a:spcBef>
                <a:spcPts val="500"/>
              </a:spcBef>
              <a:buFont typeface="Arial"/>
              <a:buNone/>
              <a:defRPr sz="1600">
                <a:solidFill>
                  <a:schemeClr val="tx1"/>
                </a:solidFill>
                <a:latin typeface="+mn-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r>
              <a:rPr lang="fr-FR" sz="3600" dirty="0"/>
              <a:t>An Erasmus </a:t>
            </a:r>
            <a:r>
              <a:rPr lang="fr-FR" sz="3600" dirty="0" err="1"/>
              <a:t>Mundus</a:t>
            </a:r>
            <a:r>
              <a:rPr lang="fr-FR" sz="3600" dirty="0"/>
              <a:t> Joint Master (EMJM) in</a:t>
            </a:r>
          </a:p>
          <a:p>
            <a:r>
              <a:rPr lang="fr-FR" sz="900" dirty="0"/>
              <a:t> </a:t>
            </a:r>
          </a:p>
          <a:p>
            <a:r>
              <a:rPr lang="en-US" sz="4400" b="1" i="1" dirty="0"/>
              <a:t>Physiology and Medicine of Humans in Space and Extreme Environments</a:t>
            </a:r>
            <a:endParaRPr lang="fr-FR" sz="2800" b="1" i="1" dirty="0"/>
          </a:p>
          <a:p>
            <a:pPr algn="r"/>
            <a:endParaRPr lang="fr-FR" sz="2800" dirty="0"/>
          </a:p>
          <a:p>
            <a:pPr algn="r"/>
            <a:r>
              <a:rPr lang="fr-FR" sz="2800" dirty="0"/>
              <a:t>Ljubljana, </a:t>
            </a:r>
            <a:r>
              <a:rPr lang="fr-FR" sz="2800" dirty="0" err="1"/>
              <a:t>September</a:t>
            </a:r>
            <a:r>
              <a:rPr lang="fr-FR" sz="2800" dirty="0"/>
              <a:t> 20, 2022</a:t>
            </a:r>
          </a:p>
        </p:txBody>
      </p:sp>
      <p:pic>
        <p:nvPicPr>
          <p:cNvPr id="4" name="Image 3">
            <a:extLst>
              <a:ext uri="{FF2B5EF4-FFF2-40B4-BE49-F238E27FC236}">
                <a16:creationId xmlns:a16="http://schemas.microsoft.com/office/drawing/2014/main" id="{5E5B0EBA-14C8-4F94-A716-780F10B6F2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7808" y="1982402"/>
            <a:ext cx="3700642" cy="1224136"/>
          </a:xfrm>
          <a:prstGeom prst="rect">
            <a:avLst/>
          </a:prstGeom>
        </p:spPr>
      </p:pic>
      <p:pic>
        <p:nvPicPr>
          <p:cNvPr id="3" name="Image 2">
            <a:extLst>
              <a:ext uri="{FF2B5EF4-FFF2-40B4-BE49-F238E27FC236}">
                <a16:creationId xmlns:a16="http://schemas.microsoft.com/office/drawing/2014/main" id="{40B9FC82-20FE-40A9-94C4-29EDA684D53B}"/>
              </a:ext>
            </a:extLst>
          </p:cNvPr>
          <p:cNvPicPr>
            <a:picLocks noChangeAspect="1"/>
          </p:cNvPicPr>
          <p:nvPr/>
        </p:nvPicPr>
        <p:blipFill>
          <a:blip r:embed="rId7"/>
          <a:stretch>
            <a:fillRect/>
          </a:stretch>
        </p:blipFill>
        <p:spPr>
          <a:xfrm>
            <a:off x="83964" y="6001366"/>
            <a:ext cx="2555652" cy="756710"/>
          </a:xfrm>
          <a:prstGeom prst="rect">
            <a:avLst/>
          </a:prstGeom>
        </p:spPr>
      </p:pic>
    </p:spTree>
    <p:extLst>
      <p:ext uri="{BB962C8B-B14F-4D97-AF65-F5344CB8AC3E}">
        <p14:creationId xmlns:p14="http://schemas.microsoft.com/office/powerpoint/2010/main" val="525846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0" y="44797"/>
            <a:ext cx="10515600" cy="1325563"/>
          </a:xfrm>
        </p:spPr>
        <p:txBody>
          <a:bodyPr/>
          <a:lstStyle/>
          <a:p>
            <a:pPr algn="ctr">
              <a:defRPr/>
            </a:pPr>
            <a:r>
              <a:rPr lang="fr-FR" dirty="0"/>
              <a:t>Associated </a:t>
            </a:r>
            <a:r>
              <a:rPr lang="fr-FR" dirty="0" err="1"/>
              <a:t>partners</a:t>
            </a:r>
            <a:endParaRPr dirty="0"/>
          </a:p>
        </p:txBody>
      </p:sp>
      <p:sp>
        <p:nvSpPr>
          <p:cNvPr id="5" name="Espace réservé du contenu 2"/>
          <p:cNvSpPr>
            <a:spLocks noGrp="1"/>
          </p:cNvSpPr>
          <p:nvPr>
            <p:ph idx="1"/>
          </p:nvPr>
        </p:nvSpPr>
        <p:spPr bwMode="auto">
          <a:xfrm>
            <a:off x="116483" y="1370360"/>
            <a:ext cx="11980387" cy="678532"/>
          </a:xfrm>
        </p:spPr>
        <p:txBody>
          <a:bodyPr>
            <a:normAutofit/>
          </a:bodyPr>
          <a:lstStyle/>
          <a:p>
            <a:r>
              <a:rPr lang="en-US" sz="2000" dirty="0"/>
              <a:t>participate in periodic reviews of </a:t>
            </a:r>
            <a:r>
              <a:rPr lang="en-US" sz="2000" dirty="0" err="1"/>
              <a:t>SpaceMed</a:t>
            </a:r>
            <a:r>
              <a:rPr lang="en-US" sz="2000" dirty="0"/>
              <a:t> </a:t>
            </a:r>
            <a:r>
              <a:rPr lang="en-US" sz="2000" dirty="0" err="1"/>
              <a:t>programme</a:t>
            </a:r>
            <a:r>
              <a:rPr lang="en-US" sz="2000" dirty="0"/>
              <a:t> to  ensure high academic quality and further development of the </a:t>
            </a:r>
            <a:r>
              <a:rPr lang="en-US" sz="2000" dirty="0" err="1"/>
              <a:t>programme</a:t>
            </a:r>
            <a:endParaRPr lang="en-US" sz="2000" dirty="0"/>
          </a:p>
          <a:p>
            <a:pPr marL="0" indent="0" algn="just">
              <a:buNone/>
              <a:defRPr/>
            </a:pPr>
            <a:endParaRPr lang="fr-FR" sz="2000" dirty="0"/>
          </a:p>
        </p:txBody>
      </p:sp>
      <p:sp>
        <p:nvSpPr>
          <p:cNvPr id="6" name="Espace réservé du numéro de diapositive 3"/>
          <p:cNvSpPr>
            <a:spLocks noGrp="1"/>
          </p:cNvSpPr>
          <p:nvPr>
            <p:ph type="sldNum" sz="quarter" idx="12"/>
          </p:nvPr>
        </p:nvSpPr>
        <p:spPr bwMode="auto"/>
        <p:txBody>
          <a:bodyPr/>
          <a:lstStyle/>
          <a:p>
            <a:pPr>
              <a:defRPr/>
            </a:pPr>
            <a:fld id="{236AA870-0F5B-4AFD-A7DF-E59465C20D7B}" type="slidenum">
              <a:rPr lang="fr-FR"/>
              <a:t>20</a:t>
            </a:fld>
            <a:endParaRPr lang="fr-FR"/>
          </a:p>
        </p:txBody>
      </p:sp>
      <p:pic>
        <p:nvPicPr>
          <p:cNvPr id="2" name="Image 3">
            <a:extLst>
              <a:ext uri="{FF2B5EF4-FFF2-40B4-BE49-F238E27FC236}">
                <a16:creationId xmlns:a16="http://schemas.microsoft.com/office/drawing/2014/main" id="{FC106B30-4C89-D371-9A4F-D61BBEB28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1344" y="25859"/>
            <a:ext cx="2051246" cy="678532"/>
          </a:xfrm>
          <a:prstGeom prst="rect">
            <a:avLst/>
          </a:prstGeom>
        </p:spPr>
      </p:pic>
    </p:spTree>
    <p:extLst>
      <p:ext uri="{BB962C8B-B14F-4D97-AF65-F5344CB8AC3E}">
        <p14:creationId xmlns:p14="http://schemas.microsoft.com/office/powerpoint/2010/main" val="433261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0" y="44797"/>
            <a:ext cx="10515600" cy="1325563"/>
          </a:xfrm>
        </p:spPr>
        <p:txBody>
          <a:bodyPr/>
          <a:lstStyle/>
          <a:p>
            <a:pPr algn="ctr">
              <a:defRPr/>
            </a:pPr>
            <a:r>
              <a:rPr lang="fr-FR" dirty="0"/>
              <a:t>Associated </a:t>
            </a:r>
            <a:r>
              <a:rPr lang="fr-FR" dirty="0" err="1"/>
              <a:t>partners</a:t>
            </a:r>
            <a:endParaRPr dirty="0"/>
          </a:p>
        </p:txBody>
      </p:sp>
      <p:sp>
        <p:nvSpPr>
          <p:cNvPr id="5" name="Espace réservé du contenu 2"/>
          <p:cNvSpPr>
            <a:spLocks noGrp="1"/>
          </p:cNvSpPr>
          <p:nvPr>
            <p:ph idx="1"/>
          </p:nvPr>
        </p:nvSpPr>
        <p:spPr bwMode="auto">
          <a:xfrm>
            <a:off x="551384" y="1370360"/>
            <a:ext cx="11980387" cy="678532"/>
          </a:xfrm>
        </p:spPr>
        <p:txBody>
          <a:bodyPr>
            <a:normAutofit/>
          </a:bodyPr>
          <a:lstStyle/>
          <a:p>
            <a:pPr marL="0" indent="0">
              <a:buNone/>
            </a:pPr>
            <a:r>
              <a:rPr lang="en-US" sz="2000" dirty="0">
                <a:solidFill>
                  <a:schemeClr val="bg2">
                    <a:lumMod val="75000"/>
                  </a:schemeClr>
                </a:solidFill>
              </a:rPr>
              <a:t>• participate in periodic reviews of </a:t>
            </a:r>
            <a:r>
              <a:rPr lang="en-US" sz="2000" dirty="0" err="1">
                <a:solidFill>
                  <a:schemeClr val="bg2">
                    <a:lumMod val="75000"/>
                  </a:schemeClr>
                </a:solidFill>
              </a:rPr>
              <a:t>SpaceMed</a:t>
            </a:r>
            <a:r>
              <a:rPr lang="en-US" sz="2000" dirty="0">
                <a:solidFill>
                  <a:schemeClr val="bg2">
                    <a:lumMod val="75000"/>
                  </a:schemeClr>
                </a:solidFill>
              </a:rPr>
              <a:t> </a:t>
            </a:r>
            <a:r>
              <a:rPr lang="en-US" sz="2000" dirty="0" err="1">
                <a:solidFill>
                  <a:schemeClr val="bg2">
                    <a:lumMod val="75000"/>
                  </a:schemeClr>
                </a:solidFill>
              </a:rPr>
              <a:t>programme</a:t>
            </a:r>
            <a:r>
              <a:rPr lang="en-US" sz="2000" dirty="0">
                <a:solidFill>
                  <a:schemeClr val="bg2">
                    <a:lumMod val="75000"/>
                  </a:schemeClr>
                </a:solidFill>
              </a:rPr>
              <a:t> to  ensure high academic quality and further development of the </a:t>
            </a:r>
            <a:r>
              <a:rPr lang="en-US" sz="2000" dirty="0" err="1">
                <a:solidFill>
                  <a:schemeClr val="bg2">
                    <a:lumMod val="75000"/>
                  </a:schemeClr>
                </a:solidFill>
              </a:rPr>
              <a:t>programme</a:t>
            </a:r>
            <a:endParaRPr lang="en-US" sz="2000" dirty="0">
              <a:solidFill>
                <a:schemeClr val="bg2">
                  <a:lumMod val="75000"/>
                </a:schemeClr>
              </a:solidFill>
            </a:endParaRPr>
          </a:p>
          <a:p>
            <a:pPr algn="just">
              <a:defRPr/>
            </a:pPr>
            <a:endParaRPr lang="fr-FR" sz="2000" dirty="0"/>
          </a:p>
        </p:txBody>
      </p:sp>
      <p:sp>
        <p:nvSpPr>
          <p:cNvPr id="6" name="Espace réservé du numéro de diapositive 3"/>
          <p:cNvSpPr>
            <a:spLocks noGrp="1"/>
          </p:cNvSpPr>
          <p:nvPr>
            <p:ph type="sldNum" sz="quarter" idx="12"/>
          </p:nvPr>
        </p:nvSpPr>
        <p:spPr bwMode="auto"/>
        <p:txBody>
          <a:bodyPr/>
          <a:lstStyle/>
          <a:p>
            <a:pPr>
              <a:defRPr/>
            </a:pPr>
            <a:fld id="{236AA870-0F5B-4AFD-A7DF-E59465C20D7B}" type="slidenum">
              <a:rPr lang="fr-FR"/>
              <a:t>21</a:t>
            </a:fld>
            <a:endParaRPr lang="fr-FR"/>
          </a:p>
        </p:txBody>
      </p:sp>
      <p:pic>
        <p:nvPicPr>
          <p:cNvPr id="2" name="Image 3">
            <a:extLst>
              <a:ext uri="{FF2B5EF4-FFF2-40B4-BE49-F238E27FC236}">
                <a16:creationId xmlns:a16="http://schemas.microsoft.com/office/drawing/2014/main" id="{FC106B30-4C89-D371-9A4F-D61BBEB28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1344" y="25859"/>
            <a:ext cx="2051246" cy="678532"/>
          </a:xfrm>
          <a:prstGeom prst="rect">
            <a:avLst/>
          </a:prstGeom>
        </p:spPr>
      </p:pic>
      <p:sp>
        <p:nvSpPr>
          <p:cNvPr id="7" name="TextBox 6">
            <a:extLst>
              <a:ext uri="{FF2B5EF4-FFF2-40B4-BE49-F238E27FC236}">
                <a16:creationId xmlns:a16="http://schemas.microsoft.com/office/drawing/2014/main" id="{7F823881-B460-DED6-DF50-4E3C248473DD}"/>
              </a:ext>
            </a:extLst>
          </p:cNvPr>
          <p:cNvSpPr txBox="1"/>
          <p:nvPr/>
        </p:nvSpPr>
        <p:spPr>
          <a:xfrm>
            <a:off x="551384" y="2076671"/>
            <a:ext cx="10345844" cy="646331"/>
          </a:xfrm>
          <a:prstGeom prst="rect">
            <a:avLst/>
          </a:prstGeom>
          <a:noFill/>
        </p:spPr>
        <p:txBody>
          <a:bodyPr wrap="square">
            <a:spAutoFit/>
          </a:bodyPr>
          <a:lstStyle/>
          <a:p>
            <a:r>
              <a:rPr lang="en-US" sz="1800" dirty="0"/>
              <a:t>• contribute to student’s employability by ensuring that academic content of courses meets relevant professional needs </a:t>
            </a:r>
          </a:p>
        </p:txBody>
      </p:sp>
    </p:spTree>
    <p:extLst>
      <p:ext uri="{BB962C8B-B14F-4D97-AF65-F5344CB8AC3E}">
        <p14:creationId xmlns:p14="http://schemas.microsoft.com/office/powerpoint/2010/main" val="2119730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0" y="44797"/>
            <a:ext cx="10515600" cy="1325563"/>
          </a:xfrm>
        </p:spPr>
        <p:txBody>
          <a:bodyPr/>
          <a:lstStyle/>
          <a:p>
            <a:pPr algn="ctr">
              <a:defRPr/>
            </a:pPr>
            <a:r>
              <a:rPr lang="fr-FR" dirty="0"/>
              <a:t>Associated </a:t>
            </a:r>
            <a:r>
              <a:rPr lang="fr-FR" dirty="0" err="1"/>
              <a:t>partners</a:t>
            </a:r>
            <a:endParaRPr dirty="0"/>
          </a:p>
        </p:txBody>
      </p:sp>
      <p:sp>
        <p:nvSpPr>
          <p:cNvPr id="5" name="Espace réservé du contenu 2"/>
          <p:cNvSpPr>
            <a:spLocks noGrp="1"/>
          </p:cNvSpPr>
          <p:nvPr>
            <p:ph idx="1"/>
          </p:nvPr>
        </p:nvSpPr>
        <p:spPr bwMode="auto">
          <a:xfrm>
            <a:off x="551384" y="1370360"/>
            <a:ext cx="11980387" cy="678532"/>
          </a:xfrm>
        </p:spPr>
        <p:txBody>
          <a:bodyPr>
            <a:normAutofit/>
          </a:bodyPr>
          <a:lstStyle/>
          <a:p>
            <a:pPr marL="0" indent="0">
              <a:buNone/>
            </a:pPr>
            <a:r>
              <a:rPr lang="en-US" sz="2000" dirty="0">
                <a:solidFill>
                  <a:schemeClr val="bg2">
                    <a:lumMod val="75000"/>
                  </a:schemeClr>
                </a:solidFill>
              </a:rPr>
              <a:t>• participate in periodic reviews of </a:t>
            </a:r>
            <a:r>
              <a:rPr lang="en-US" sz="2000" dirty="0" err="1">
                <a:solidFill>
                  <a:schemeClr val="bg2">
                    <a:lumMod val="75000"/>
                  </a:schemeClr>
                </a:solidFill>
              </a:rPr>
              <a:t>SpaceMed</a:t>
            </a:r>
            <a:r>
              <a:rPr lang="en-US" sz="2000" dirty="0">
                <a:solidFill>
                  <a:schemeClr val="bg2">
                    <a:lumMod val="75000"/>
                  </a:schemeClr>
                </a:solidFill>
              </a:rPr>
              <a:t> </a:t>
            </a:r>
            <a:r>
              <a:rPr lang="en-US" sz="2000" dirty="0" err="1">
                <a:solidFill>
                  <a:schemeClr val="bg2">
                    <a:lumMod val="75000"/>
                  </a:schemeClr>
                </a:solidFill>
              </a:rPr>
              <a:t>programme</a:t>
            </a:r>
            <a:r>
              <a:rPr lang="en-US" sz="2000" dirty="0">
                <a:solidFill>
                  <a:schemeClr val="bg2">
                    <a:lumMod val="75000"/>
                  </a:schemeClr>
                </a:solidFill>
              </a:rPr>
              <a:t> to  ensure high academic quality and further development of the </a:t>
            </a:r>
            <a:r>
              <a:rPr lang="en-US" sz="2000" dirty="0" err="1">
                <a:solidFill>
                  <a:schemeClr val="bg2">
                    <a:lumMod val="75000"/>
                  </a:schemeClr>
                </a:solidFill>
              </a:rPr>
              <a:t>programme</a:t>
            </a:r>
            <a:endParaRPr lang="en-US" sz="2000" dirty="0">
              <a:solidFill>
                <a:schemeClr val="bg2">
                  <a:lumMod val="75000"/>
                </a:schemeClr>
              </a:solidFill>
            </a:endParaRPr>
          </a:p>
          <a:p>
            <a:pPr algn="just">
              <a:defRPr/>
            </a:pPr>
            <a:endParaRPr lang="fr-FR" sz="2000" dirty="0"/>
          </a:p>
        </p:txBody>
      </p:sp>
      <p:sp>
        <p:nvSpPr>
          <p:cNvPr id="6" name="Espace réservé du numéro de diapositive 3"/>
          <p:cNvSpPr>
            <a:spLocks noGrp="1"/>
          </p:cNvSpPr>
          <p:nvPr>
            <p:ph type="sldNum" sz="quarter" idx="12"/>
          </p:nvPr>
        </p:nvSpPr>
        <p:spPr bwMode="auto"/>
        <p:txBody>
          <a:bodyPr/>
          <a:lstStyle/>
          <a:p>
            <a:pPr>
              <a:defRPr/>
            </a:pPr>
            <a:fld id="{236AA870-0F5B-4AFD-A7DF-E59465C20D7B}" type="slidenum">
              <a:rPr lang="fr-FR"/>
              <a:t>22</a:t>
            </a:fld>
            <a:endParaRPr lang="fr-FR"/>
          </a:p>
        </p:txBody>
      </p:sp>
      <p:pic>
        <p:nvPicPr>
          <p:cNvPr id="2" name="Image 3">
            <a:extLst>
              <a:ext uri="{FF2B5EF4-FFF2-40B4-BE49-F238E27FC236}">
                <a16:creationId xmlns:a16="http://schemas.microsoft.com/office/drawing/2014/main" id="{FC106B30-4C89-D371-9A4F-D61BBEB28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1344" y="25859"/>
            <a:ext cx="2051246" cy="678532"/>
          </a:xfrm>
          <a:prstGeom prst="rect">
            <a:avLst/>
          </a:prstGeom>
        </p:spPr>
      </p:pic>
      <p:sp>
        <p:nvSpPr>
          <p:cNvPr id="7" name="TextBox 6">
            <a:extLst>
              <a:ext uri="{FF2B5EF4-FFF2-40B4-BE49-F238E27FC236}">
                <a16:creationId xmlns:a16="http://schemas.microsoft.com/office/drawing/2014/main" id="{7F823881-B460-DED6-DF50-4E3C248473DD}"/>
              </a:ext>
            </a:extLst>
          </p:cNvPr>
          <p:cNvSpPr txBox="1"/>
          <p:nvPr/>
        </p:nvSpPr>
        <p:spPr>
          <a:xfrm>
            <a:off x="551384" y="2076671"/>
            <a:ext cx="10345844" cy="646331"/>
          </a:xfrm>
          <a:prstGeom prst="rect">
            <a:avLst/>
          </a:prstGeom>
          <a:noFill/>
        </p:spPr>
        <p:txBody>
          <a:bodyPr wrap="square">
            <a:spAutoFit/>
          </a:bodyPr>
          <a:lstStyle/>
          <a:p>
            <a:r>
              <a:rPr lang="en-US" sz="1800" dirty="0">
                <a:solidFill>
                  <a:schemeClr val="bg2">
                    <a:lumMod val="75000"/>
                  </a:schemeClr>
                </a:solidFill>
              </a:rPr>
              <a:t>• contribute to student’s employability by ensuring that academic content of courses meets relevant professional needs </a:t>
            </a:r>
          </a:p>
        </p:txBody>
      </p:sp>
      <p:sp>
        <p:nvSpPr>
          <p:cNvPr id="8" name="TextBox 7">
            <a:extLst>
              <a:ext uri="{FF2B5EF4-FFF2-40B4-BE49-F238E27FC236}">
                <a16:creationId xmlns:a16="http://schemas.microsoft.com/office/drawing/2014/main" id="{19B089FF-A106-FA4B-7B32-ACDF6BD52C3E}"/>
              </a:ext>
            </a:extLst>
          </p:cNvPr>
          <p:cNvSpPr txBox="1"/>
          <p:nvPr/>
        </p:nvSpPr>
        <p:spPr>
          <a:xfrm>
            <a:off x="551384" y="2824721"/>
            <a:ext cx="10802416" cy="369332"/>
          </a:xfrm>
          <a:prstGeom prst="rect">
            <a:avLst/>
          </a:prstGeom>
          <a:noFill/>
        </p:spPr>
        <p:txBody>
          <a:bodyPr wrap="square">
            <a:spAutoFit/>
          </a:bodyPr>
          <a:lstStyle/>
          <a:p>
            <a:r>
              <a:rPr lang="en-US" sz="1800" dirty="0"/>
              <a:t>• offer complementary skills, courses and/or internship/placement possibilities or other field experiences</a:t>
            </a:r>
          </a:p>
        </p:txBody>
      </p:sp>
    </p:spTree>
    <p:extLst>
      <p:ext uri="{BB962C8B-B14F-4D97-AF65-F5344CB8AC3E}">
        <p14:creationId xmlns:p14="http://schemas.microsoft.com/office/powerpoint/2010/main" val="1167176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0" y="44797"/>
            <a:ext cx="10515600" cy="1325563"/>
          </a:xfrm>
        </p:spPr>
        <p:txBody>
          <a:bodyPr/>
          <a:lstStyle/>
          <a:p>
            <a:pPr algn="ctr">
              <a:defRPr/>
            </a:pPr>
            <a:r>
              <a:rPr lang="fr-FR" dirty="0"/>
              <a:t>Associated </a:t>
            </a:r>
            <a:r>
              <a:rPr lang="fr-FR" dirty="0" err="1"/>
              <a:t>partners</a:t>
            </a:r>
            <a:endParaRPr dirty="0"/>
          </a:p>
        </p:txBody>
      </p:sp>
      <p:sp>
        <p:nvSpPr>
          <p:cNvPr id="5" name="Espace réservé du contenu 2"/>
          <p:cNvSpPr>
            <a:spLocks noGrp="1"/>
          </p:cNvSpPr>
          <p:nvPr>
            <p:ph idx="1"/>
          </p:nvPr>
        </p:nvSpPr>
        <p:spPr bwMode="auto">
          <a:xfrm>
            <a:off x="551384" y="1370360"/>
            <a:ext cx="11980387" cy="678532"/>
          </a:xfrm>
        </p:spPr>
        <p:txBody>
          <a:bodyPr>
            <a:normAutofit/>
          </a:bodyPr>
          <a:lstStyle/>
          <a:p>
            <a:pPr marL="0" indent="0">
              <a:buNone/>
            </a:pPr>
            <a:r>
              <a:rPr lang="en-US" sz="2000" dirty="0">
                <a:solidFill>
                  <a:schemeClr val="bg2">
                    <a:lumMod val="75000"/>
                  </a:schemeClr>
                </a:solidFill>
              </a:rPr>
              <a:t>• participate in periodic reviews of </a:t>
            </a:r>
            <a:r>
              <a:rPr lang="en-US" sz="2000" dirty="0" err="1">
                <a:solidFill>
                  <a:schemeClr val="bg2">
                    <a:lumMod val="75000"/>
                  </a:schemeClr>
                </a:solidFill>
              </a:rPr>
              <a:t>SpaceMed</a:t>
            </a:r>
            <a:r>
              <a:rPr lang="en-US" sz="2000" dirty="0">
                <a:solidFill>
                  <a:schemeClr val="bg2">
                    <a:lumMod val="75000"/>
                  </a:schemeClr>
                </a:solidFill>
              </a:rPr>
              <a:t> </a:t>
            </a:r>
            <a:r>
              <a:rPr lang="en-US" sz="2000" dirty="0" err="1">
                <a:solidFill>
                  <a:schemeClr val="bg2">
                    <a:lumMod val="75000"/>
                  </a:schemeClr>
                </a:solidFill>
              </a:rPr>
              <a:t>programme</a:t>
            </a:r>
            <a:r>
              <a:rPr lang="en-US" sz="2000" dirty="0">
                <a:solidFill>
                  <a:schemeClr val="bg2">
                    <a:lumMod val="75000"/>
                  </a:schemeClr>
                </a:solidFill>
              </a:rPr>
              <a:t> to  ensure high academic quality and further development of the </a:t>
            </a:r>
            <a:r>
              <a:rPr lang="en-US" sz="2000" dirty="0" err="1">
                <a:solidFill>
                  <a:schemeClr val="bg2">
                    <a:lumMod val="75000"/>
                  </a:schemeClr>
                </a:solidFill>
              </a:rPr>
              <a:t>programme</a:t>
            </a:r>
            <a:endParaRPr lang="en-US" sz="2000" dirty="0">
              <a:solidFill>
                <a:schemeClr val="bg2">
                  <a:lumMod val="75000"/>
                </a:schemeClr>
              </a:solidFill>
            </a:endParaRPr>
          </a:p>
          <a:p>
            <a:pPr algn="just">
              <a:defRPr/>
            </a:pPr>
            <a:endParaRPr lang="fr-FR" sz="2000" dirty="0"/>
          </a:p>
        </p:txBody>
      </p:sp>
      <p:sp>
        <p:nvSpPr>
          <p:cNvPr id="6" name="Espace réservé du numéro de diapositive 3"/>
          <p:cNvSpPr>
            <a:spLocks noGrp="1"/>
          </p:cNvSpPr>
          <p:nvPr>
            <p:ph type="sldNum" sz="quarter" idx="12"/>
          </p:nvPr>
        </p:nvSpPr>
        <p:spPr bwMode="auto"/>
        <p:txBody>
          <a:bodyPr/>
          <a:lstStyle/>
          <a:p>
            <a:pPr>
              <a:defRPr/>
            </a:pPr>
            <a:fld id="{236AA870-0F5B-4AFD-A7DF-E59465C20D7B}" type="slidenum">
              <a:rPr lang="fr-FR"/>
              <a:t>23</a:t>
            </a:fld>
            <a:endParaRPr lang="fr-FR"/>
          </a:p>
        </p:txBody>
      </p:sp>
      <p:pic>
        <p:nvPicPr>
          <p:cNvPr id="2" name="Image 3">
            <a:extLst>
              <a:ext uri="{FF2B5EF4-FFF2-40B4-BE49-F238E27FC236}">
                <a16:creationId xmlns:a16="http://schemas.microsoft.com/office/drawing/2014/main" id="{FC106B30-4C89-D371-9A4F-D61BBEB28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1344" y="25859"/>
            <a:ext cx="2051246" cy="678532"/>
          </a:xfrm>
          <a:prstGeom prst="rect">
            <a:avLst/>
          </a:prstGeom>
        </p:spPr>
      </p:pic>
      <p:sp>
        <p:nvSpPr>
          <p:cNvPr id="7" name="TextBox 6">
            <a:extLst>
              <a:ext uri="{FF2B5EF4-FFF2-40B4-BE49-F238E27FC236}">
                <a16:creationId xmlns:a16="http://schemas.microsoft.com/office/drawing/2014/main" id="{7F823881-B460-DED6-DF50-4E3C248473DD}"/>
              </a:ext>
            </a:extLst>
          </p:cNvPr>
          <p:cNvSpPr txBox="1"/>
          <p:nvPr/>
        </p:nvSpPr>
        <p:spPr>
          <a:xfrm>
            <a:off x="551384" y="2076671"/>
            <a:ext cx="10345844" cy="646331"/>
          </a:xfrm>
          <a:prstGeom prst="rect">
            <a:avLst/>
          </a:prstGeom>
          <a:noFill/>
        </p:spPr>
        <p:txBody>
          <a:bodyPr wrap="square">
            <a:spAutoFit/>
          </a:bodyPr>
          <a:lstStyle/>
          <a:p>
            <a:r>
              <a:rPr lang="en-US" sz="1800" dirty="0">
                <a:solidFill>
                  <a:schemeClr val="bg2">
                    <a:lumMod val="75000"/>
                  </a:schemeClr>
                </a:solidFill>
              </a:rPr>
              <a:t>• contribute to student’s employability by ensuring that academic content of courses meets relevant professional needs </a:t>
            </a:r>
          </a:p>
        </p:txBody>
      </p:sp>
      <p:sp>
        <p:nvSpPr>
          <p:cNvPr id="8" name="TextBox 7">
            <a:extLst>
              <a:ext uri="{FF2B5EF4-FFF2-40B4-BE49-F238E27FC236}">
                <a16:creationId xmlns:a16="http://schemas.microsoft.com/office/drawing/2014/main" id="{19B089FF-A106-FA4B-7B32-ACDF6BD52C3E}"/>
              </a:ext>
            </a:extLst>
          </p:cNvPr>
          <p:cNvSpPr txBox="1"/>
          <p:nvPr/>
        </p:nvSpPr>
        <p:spPr>
          <a:xfrm>
            <a:off x="551384" y="2824721"/>
            <a:ext cx="10802416" cy="369332"/>
          </a:xfrm>
          <a:prstGeom prst="rect">
            <a:avLst/>
          </a:prstGeom>
          <a:noFill/>
        </p:spPr>
        <p:txBody>
          <a:bodyPr wrap="square">
            <a:spAutoFit/>
          </a:bodyPr>
          <a:lstStyle/>
          <a:p>
            <a:r>
              <a:rPr lang="en-US" sz="1800" dirty="0">
                <a:solidFill>
                  <a:schemeClr val="bg2">
                    <a:lumMod val="75000"/>
                  </a:schemeClr>
                </a:solidFill>
              </a:rPr>
              <a:t>• offer complementary skills, courses and/or internship/placement possibilities or other field experiences</a:t>
            </a:r>
          </a:p>
        </p:txBody>
      </p:sp>
      <p:sp>
        <p:nvSpPr>
          <p:cNvPr id="9" name="TextBox 8">
            <a:extLst>
              <a:ext uri="{FF2B5EF4-FFF2-40B4-BE49-F238E27FC236}">
                <a16:creationId xmlns:a16="http://schemas.microsoft.com/office/drawing/2014/main" id="{1A07D856-DC92-EDB0-B046-5457619844AC}"/>
              </a:ext>
            </a:extLst>
          </p:cNvPr>
          <p:cNvSpPr txBox="1"/>
          <p:nvPr/>
        </p:nvSpPr>
        <p:spPr>
          <a:xfrm>
            <a:off x="551384" y="3314165"/>
            <a:ext cx="6269182" cy="369332"/>
          </a:xfrm>
          <a:prstGeom prst="rect">
            <a:avLst/>
          </a:prstGeom>
          <a:noFill/>
        </p:spPr>
        <p:txBody>
          <a:bodyPr wrap="square">
            <a:spAutoFit/>
          </a:bodyPr>
          <a:lstStyle/>
          <a:p>
            <a:r>
              <a:rPr lang="en-US" sz="1800" dirty="0"/>
              <a:t>• provide links with relevant stakeholders</a:t>
            </a:r>
          </a:p>
        </p:txBody>
      </p:sp>
    </p:spTree>
    <p:extLst>
      <p:ext uri="{BB962C8B-B14F-4D97-AF65-F5344CB8AC3E}">
        <p14:creationId xmlns:p14="http://schemas.microsoft.com/office/powerpoint/2010/main" val="1412455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0" y="44797"/>
            <a:ext cx="10515600" cy="1325563"/>
          </a:xfrm>
        </p:spPr>
        <p:txBody>
          <a:bodyPr/>
          <a:lstStyle/>
          <a:p>
            <a:pPr algn="ctr">
              <a:defRPr/>
            </a:pPr>
            <a:r>
              <a:rPr lang="fr-FR" dirty="0"/>
              <a:t>Associated </a:t>
            </a:r>
            <a:r>
              <a:rPr lang="fr-FR" dirty="0" err="1"/>
              <a:t>partners</a:t>
            </a:r>
            <a:endParaRPr dirty="0"/>
          </a:p>
        </p:txBody>
      </p:sp>
      <p:sp>
        <p:nvSpPr>
          <p:cNvPr id="5" name="Espace réservé du contenu 2"/>
          <p:cNvSpPr>
            <a:spLocks noGrp="1"/>
          </p:cNvSpPr>
          <p:nvPr>
            <p:ph idx="1"/>
          </p:nvPr>
        </p:nvSpPr>
        <p:spPr bwMode="auto">
          <a:xfrm>
            <a:off x="551384" y="1370360"/>
            <a:ext cx="11980387" cy="678532"/>
          </a:xfrm>
        </p:spPr>
        <p:txBody>
          <a:bodyPr>
            <a:normAutofit/>
          </a:bodyPr>
          <a:lstStyle/>
          <a:p>
            <a:pPr marL="0" indent="0">
              <a:buNone/>
            </a:pPr>
            <a:r>
              <a:rPr lang="en-US" sz="2000" dirty="0">
                <a:solidFill>
                  <a:schemeClr val="bg2">
                    <a:lumMod val="75000"/>
                  </a:schemeClr>
                </a:solidFill>
              </a:rPr>
              <a:t>• participate in periodic reviews of </a:t>
            </a:r>
            <a:r>
              <a:rPr lang="en-US" sz="2000" dirty="0" err="1">
                <a:solidFill>
                  <a:schemeClr val="bg2">
                    <a:lumMod val="75000"/>
                  </a:schemeClr>
                </a:solidFill>
              </a:rPr>
              <a:t>SpaceMed</a:t>
            </a:r>
            <a:r>
              <a:rPr lang="en-US" sz="2000" dirty="0">
                <a:solidFill>
                  <a:schemeClr val="bg2">
                    <a:lumMod val="75000"/>
                  </a:schemeClr>
                </a:solidFill>
              </a:rPr>
              <a:t> </a:t>
            </a:r>
            <a:r>
              <a:rPr lang="en-US" sz="2000" dirty="0" err="1">
                <a:solidFill>
                  <a:schemeClr val="bg2">
                    <a:lumMod val="75000"/>
                  </a:schemeClr>
                </a:solidFill>
              </a:rPr>
              <a:t>programme</a:t>
            </a:r>
            <a:r>
              <a:rPr lang="en-US" sz="2000" dirty="0">
                <a:solidFill>
                  <a:schemeClr val="bg2">
                    <a:lumMod val="75000"/>
                  </a:schemeClr>
                </a:solidFill>
              </a:rPr>
              <a:t> to  ensure high academic quality and further development of the </a:t>
            </a:r>
            <a:r>
              <a:rPr lang="en-US" sz="2000" dirty="0" err="1">
                <a:solidFill>
                  <a:schemeClr val="bg2">
                    <a:lumMod val="75000"/>
                  </a:schemeClr>
                </a:solidFill>
              </a:rPr>
              <a:t>programme</a:t>
            </a:r>
            <a:endParaRPr lang="en-US" sz="2000" dirty="0">
              <a:solidFill>
                <a:schemeClr val="bg2">
                  <a:lumMod val="75000"/>
                </a:schemeClr>
              </a:solidFill>
            </a:endParaRPr>
          </a:p>
          <a:p>
            <a:pPr algn="just">
              <a:defRPr/>
            </a:pPr>
            <a:endParaRPr lang="fr-FR" sz="2000" dirty="0"/>
          </a:p>
        </p:txBody>
      </p:sp>
      <p:sp>
        <p:nvSpPr>
          <p:cNvPr id="6" name="Espace réservé du numéro de diapositive 3"/>
          <p:cNvSpPr>
            <a:spLocks noGrp="1"/>
          </p:cNvSpPr>
          <p:nvPr>
            <p:ph type="sldNum" sz="quarter" idx="12"/>
          </p:nvPr>
        </p:nvSpPr>
        <p:spPr bwMode="auto"/>
        <p:txBody>
          <a:bodyPr/>
          <a:lstStyle/>
          <a:p>
            <a:pPr>
              <a:defRPr/>
            </a:pPr>
            <a:fld id="{236AA870-0F5B-4AFD-A7DF-E59465C20D7B}" type="slidenum">
              <a:rPr lang="fr-FR"/>
              <a:t>24</a:t>
            </a:fld>
            <a:endParaRPr lang="fr-FR"/>
          </a:p>
        </p:txBody>
      </p:sp>
      <p:pic>
        <p:nvPicPr>
          <p:cNvPr id="2" name="Image 3">
            <a:extLst>
              <a:ext uri="{FF2B5EF4-FFF2-40B4-BE49-F238E27FC236}">
                <a16:creationId xmlns:a16="http://schemas.microsoft.com/office/drawing/2014/main" id="{FC106B30-4C89-D371-9A4F-D61BBEB28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1344" y="25859"/>
            <a:ext cx="2051246" cy="678532"/>
          </a:xfrm>
          <a:prstGeom prst="rect">
            <a:avLst/>
          </a:prstGeom>
        </p:spPr>
      </p:pic>
      <p:sp>
        <p:nvSpPr>
          <p:cNvPr id="7" name="TextBox 6">
            <a:extLst>
              <a:ext uri="{FF2B5EF4-FFF2-40B4-BE49-F238E27FC236}">
                <a16:creationId xmlns:a16="http://schemas.microsoft.com/office/drawing/2014/main" id="{7F823881-B460-DED6-DF50-4E3C248473DD}"/>
              </a:ext>
            </a:extLst>
          </p:cNvPr>
          <p:cNvSpPr txBox="1"/>
          <p:nvPr/>
        </p:nvSpPr>
        <p:spPr>
          <a:xfrm>
            <a:off x="551384" y="2076671"/>
            <a:ext cx="10345844" cy="646331"/>
          </a:xfrm>
          <a:prstGeom prst="rect">
            <a:avLst/>
          </a:prstGeom>
          <a:noFill/>
        </p:spPr>
        <p:txBody>
          <a:bodyPr wrap="square">
            <a:spAutoFit/>
          </a:bodyPr>
          <a:lstStyle/>
          <a:p>
            <a:r>
              <a:rPr lang="en-US" sz="1800" dirty="0">
                <a:solidFill>
                  <a:schemeClr val="bg2">
                    <a:lumMod val="75000"/>
                  </a:schemeClr>
                </a:solidFill>
              </a:rPr>
              <a:t>• contribute to student’s employability by ensuring that academic content of courses meets relevant professional needs </a:t>
            </a:r>
          </a:p>
        </p:txBody>
      </p:sp>
      <p:sp>
        <p:nvSpPr>
          <p:cNvPr id="8" name="TextBox 7">
            <a:extLst>
              <a:ext uri="{FF2B5EF4-FFF2-40B4-BE49-F238E27FC236}">
                <a16:creationId xmlns:a16="http://schemas.microsoft.com/office/drawing/2014/main" id="{19B089FF-A106-FA4B-7B32-ACDF6BD52C3E}"/>
              </a:ext>
            </a:extLst>
          </p:cNvPr>
          <p:cNvSpPr txBox="1"/>
          <p:nvPr/>
        </p:nvSpPr>
        <p:spPr>
          <a:xfrm>
            <a:off x="551384" y="2824721"/>
            <a:ext cx="10802416" cy="369332"/>
          </a:xfrm>
          <a:prstGeom prst="rect">
            <a:avLst/>
          </a:prstGeom>
          <a:noFill/>
        </p:spPr>
        <p:txBody>
          <a:bodyPr wrap="square">
            <a:spAutoFit/>
          </a:bodyPr>
          <a:lstStyle/>
          <a:p>
            <a:r>
              <a:rPr lang="en-US" sz="1800" dirty="0">
                <a:solidFill>
                  <a:schemeClr val="bg2">
                    <a:lumMod val="75000"/>
                  </a:schemeClr>
                </a:solidFill>
              </a:rPr>
              <a:t>• offer complementary skills, courses and/or internship/placement possibilities or other field experiences</a:t>
            </a:r>
          </a:p>
        </p:txBody>
      </p:sp>
      <p:sp>
        <p:nvSpPr>
          <p:cNvPr id="9" name="TextBox 8">
            <a:extLst>
              <a:ext uri="{FF2B5EF4-FFF2-40B4-BE49-F238E27FC236}">
                <a16:creationId xmlns:a16="http://schemas.microsoft.com/office/drawing/2014/main" id="{1A07D856-DC92-EDB0-B046-5457619844AC}"/>
              </a:ext>
            </a:extLst>
          </p:cNvPr>
          <p:cNvSpPr txBox="1"/>
          <p:nvPr/>
        </p:nvSpPr>
        <p:spPr>
          <a:xfrm>
            <a:off x="551384" y="3314165"/>
            <a:ext cx="6269182" cy="369332"/>
          </a:xfrm>
          <a:prstGeom prst="rect">
            <a:avLst/>
          </a:prstGeom>
          <a:noFill/>
        </p:spPr>
        <p:txBody>
          <a:bodyPr wrap="square">
            <a:spAutoFit/>
          </a:bodyPr>
          <a:lstStyle/>
          <a:p>
            <a:r>
              <a:rPr lang="en-US" sz="1800" dirty="0">
                <a:solidFill>
                  <a:schemeClr val="bg2">
                    <a:lumMod val="75000"/>
                  </a:schemeClr>
                </a:solidFill>
              </a:rPr>
              <a:t>• provide links with relevant stakeholders</a:t>
            </a:r>
          </a:p>
        </p:txBody>
      </p:sp>
      <p:sp>
        <p:nvSpPr>
          <p:cNvPr id="10" name="TextBox 9">
            <a:extLst>
              <a:ext uri="{FF2B5EF4-FFF2-40B4-BE49-F238E27FC236}">
                <a16:creationId xmlns:a16="http://schemas.microsoft.com/office/drawing/2014/main" id="{6A77F5B8-9759-4E8E-ACEE-0C5320196E66}"/>
              </a:ext>
            </a:extLst>
          </p:cNvPr>
          <p:cNvSpPr txBox="1"/>
          <p:nvPr/>
        </p:nvSpPr>
        <p:spPr>
          <a:xfrm>
            <a:off x="551384" y="3913735"/>
            <a:ext cx="10081120" cy="369332"/>
          </a:xfrm>
          <a:prstGeom prst="rect">
            <a:avLst/>
          </a:prstGeom>
          <a:noFill/>
        </p:spPr>
        <p:txBody>
          <a:bodyPr wrap="square">
            <a:spAutoFit/>
          </a:bodyPr>
          <a:lstStyle/>
          <a:p>
            <a:r>
              <a:rPr lang="en-US" sz="1800" dirty="0"/>
              <a:t>• provide research topics and/or assist in research and/or technical work</a:t>
            </a:r>
          </a:p>
        </p:txBody>
      </p:sp>
    </p:spTree>
    <p:extLst>
      <p:ext uri="{BB962C8B-B14F-4D97-AF65-F5344CB8AC3E}">
        <p14:creationId xmlns:p14="http://schemas.microsoft.com/office/powerpoint/2010/main" val="3897949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0" y="44797"/>
            <a:ext cx="10515600" cy="1325563"/>
          </a:xfrm>
        </p:spPr>
        <p:txBody>
          <a:bodyPr/>
          <a:lstStyle/>
          <a:p>
            <a:pPr algn="ctr">
              <a:defRPr/>
            </a:pPr>
            <a:r>
              <a:rPr lang="fr-FR" dirty="0"/>
              <a:t>Associated </a:t>
            </a:r>
            <a:r>
              <a:rPr lang="fr-FR" dirty="0" err="1"/>
              <a:t>partners</a:t>
            </a:r>
            <a:endParaRPr dirty="0"/>
          </a:p>
        </p:txBody>
      </p:sp>
      <p:sp>
        <p:nvSpPr>
          <p:cNvPr id="5" name="Espace réservé du contenu 2"/>
          <p:cNvSpPr>
            <a:spLocks noGrp="1"/>
          </p:cNvSpPr>
          <p:nvPr>
            <p:ph idx="1"/>
          </p:nvPr>
        </p:nvSpPr>
        <p:spPr bwMode="auto">
          <a:xfrm>
            <a:off x="551384" y="1370360"/>
            <a:ext cx="11980387" cy="678532"/>
          </a:xfrm>
        </p:spPr>
        <p:txBody>
          <a:bodyPr>
            <a:normAutofit/>
          </a:bodyPr>
          <a:lstStyle/>
          <a:p>
            <a:pPr marL="0" indent="0">
              <a:buNone/>
            </a:pPr>
            <a:r>
              <a:rPr lang="en-US" sz="2000" dirty="0">
                <a:solidFill>
                  <a:schemeClr val="bg2">
                    <a:lumMod val="75000"/>
                  </a:schemeClr>
                </a:solidFill>
              </a:rPr>
              <a:t>• participate in periodic reviews of </a:t>
            </a:r>
            <a:r>
              <a:rPr lang="en-US" sz="2000" dirty="0" err="1">
                <a:solidFill>
                  <a:schemeClr val="bg2">
                    <a:lumMod val="75000"/>
                  </a:schemeClr>
                </a:solidFill>
              </a:rPr>
              <a:t>SpaceMed</a:t>
            </a:r>
            <a:r>
              <a:rPr lang="en-US" sz="2000" dirty="0">
                <a:solidFill>
                  <a:schemeClr val="bg2">
                    <a:lumMod val="75000"/>
                  </a:schemeClr>
                </a:solidFill>
              </a:rPr>
              <a:t> </a:t>
            </a:r>
            <a:r>
              <a:rPr lang="en-US" sz="2000" dirty="0" err="1">
                <a:solidFill>
                  <a:schemeClr val="bg2">
                    <a:lumMod val="75000"/>
                  </a:schemeClr>
                </a:solidFill>
              </a:rPr>
              <a:t>programme</a:t>
            </a:r>
            <a:r>
              <a:rPr lang="en-US" sz="2000" dirty="0">
                <a:solidFill>
                  <a:schemeClr val="bg2">
                    <a:lumMod val="75000"/>
                  </a:schemeClr>
                </a:solidFill>
              </a:rPr>
              <a:t> to  ensure high academic quality and further development of the </a:t>
            </a:r>
            <a:r>
              <a:rPr lang="en-US" sz="2000" dirty="0" err="1">
                <a:solidFill>
                  <a:schemeClr val="bg2">
                    <a:lumMod val="75000"/>
                  </a:schemeClr>
                </a:solidFill>
              </a:rPr>
              <a:t>programme</a:t>
            </a:r>
            <a:endParaRPr lang="en-US" sz="2000" dirty="0">
              <a:solidFill>
                <a:schemeClr val="bg2">
                  <a:lumMod val="75000"/>
                </a:schemeClr>
              </a:solidFill>
            </a:endParaRPr>
          </a:p>
          <a:p>
            <a:pPr algn="just">
              <a:defRPr/>
            </a:pPr>
            <a:endParaRPr lang="fr-FR" sz="2000" dirty="0"/>
          </a:p>
        </p:txBody>
      </p:sp>
      <p:sp>
        <p:nvSpPr>
          <p:cNvPr id="6" name="Espace réservé du numéro de diapositive 3"/>
          <p:cNvSpPr>
            <a:spLocks noGrp="1"/>
          </p:cNvSpPr>
          <p:nvPr>
            <p:ph type="sldNum" sz="quarter" idx="12"/>
          </p:nvPr>
        </p:nvSpPr>
        <p:spPr bwMode="auto"/>
        <p:txBody>
          <a:bodyPr/>
          <a:lstStyle/>
          <a:p>
            <a:pPr>
              <a:defRPr/>
            </a:pPr>
            <a:fld id="{236AA870-0F5B-4AFD-A7DF-E59465C20D7B}" type="slidenum">
              <a:rPr lang="fr-FR"/>
              <a:t>25</a:t>
            </a:fld>
            <a:endParaRPr lang="fr-FR"/>
          </a:p>
        </p:txBody>
      </p:sp>
      <p:pic>
        <p:nvPicPr>
          <p:cNvPr id="2" name="Image 3">
            <a:extLst>
              <a:ext uri="{FF2B5EF4-FFF2-40B4-BE49-F238E27FC236}">
                <a16:creationId xmlns:a16="http://schemas.microsoft.com/office/drawing/2014/main" id="{FC106B30-4C89-D371-9A4F-D61BBEB28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1344" y="25859"/>
            <a:ext cx="2051246" cy="678532"/>
          </a:xfrm>
          <a:prstGeom prst="rect">
            <a:avLst/>
          </a:prstGeom>
        </p:spPr>
      </p:pic>
      <p:sp>
        <p:nvSpPr>
          <p:cNvPr id="7" name="TextBox 6">
            <a:extLst>
              <a:ext uri="{FF2B5EF4-FFF2-40B4-BE49-F238E27FC236}">
                <a16:creationId xmlns:a16="http://schemas.microsoft.com/office/drawing/2014/main" id="{7F823881-B460-DED6-DF50-4E3C248473DD}"/>
              </a:ext>
            </a:extLst>
          </p:cNvPr>
          <p:cNvSpPr txBox="1"/>
          <p:nvPr/>
        </p:nvSpPr>
        <p:spPr>
          <a:xfrm>
            <a:off x="551384" y="2076671"/>
            <a:ext cx="10345844" cy="646331"/>
          </a:xfrm>
          <a:prstGeom prst="rect">
            <a:avLst/>
          </a:prstGeom>
          <a:noFill/>
        </p:spPr>
        <p:txBody>
          <a:bodyPr wrap="square">
            <a:spAutoFit/>
          </a:bodyPr>
          <a:lstStyle/>
          <a:p>
            <a:r>
              <a:rPr lang="en-US" sz="1800" dirty="0">
                <a:solidFill>
                  <a:schemeClr val="bg2">
                    <a:lumMod val="75000"/>
                  </a:schemeClr>
                </a:solidFill>
              </a:rPr>
              <a:t>• contribute to student’s employability by ensuring that academic content of courses meets relevant professional needs </a:t>
            </a:r>
          </a:p>
        </p:txBody>
      </p:sp>
      <p:sp>
        <p:nvSpPr>
          <p:cNvPr id="8" name="TextBox 7">
            <a:extLst>
              <a:ext uri="{FF2B5EF4-FFF2-40B4-BE49-F238E27FC236}">
                <a16:creationId xmlns:a16="http://schemas.microsoft.com/office/drawing/2014/main" id="{19B089FF-A106-FA4B-7B32-ACDF6BD52C3E}"/>
              </a:ext>
            </a:extLst>
          </p:cNvPr>
          <p:cNvSpPr txBox="1"/>
          <p:nvPr/>
        </p:nvSpPr>
        <p:spPr>
          <a:xfrm>
            <a:off x="551384" y="2824721"/>
            <a:ext cx="10802416" cy="369332"/>
          </a:xfrm>
          <a:prstGeom prst="rect">
            <a:avLst/>
          </a:prstGeom>
          <a:noFill/>
        </p:spPr>
        <p:txBody>
          <a:bodyPr wrap="square">
            <a:spAutoFit/>
          </a:bodyPr>
          <a:lstStyle/>
          <a:p>
            <a:r>
              <a:rPr lang="en-US" sz="1800" dirty="0">
                <a:solidFill>
                  <a:schemeClr val="bg2">
                    <a:lumMod val="75000"/>
                  </a:schemeClr>
                </a:solidFill>
              </a:rPr>
              <a:t>• offer complementary skills, courses and/or internship/placement possibilities or other field experiences</a:t>
            </a:r>
          </a:p>
        </p:txBody>
      </p:sp>
      <p:sp>
        <p:nvSpPr>
          <p:cNvPr id="9" name="TextBox 8">
            <a:extLst>
              <a:ext uri="{FF2B5EF4-FFF2-40B4-BE49-F238E27FC236}">
                <a16:creationId xmlns:a16="http://schemas.microsoft.com/office/drawing/2014/main" id="{1A07D856-DC92-EDB0-B046-5457619844AC}"/>
              </a:ext>
            </a:extLst>
          </p:cNvPr>
          <p:cNvSpPr txBox="1"/>
          <p:nvPr/>
        </p:nvSpPr>
        <p:spPr>
          <a:xfrm>
            <a:off x="551384" y="3314165"/>
            <a:ext cx="6269182" cy="369332"/>
          </a:xfrm>
          <a:prstGeom prst="rect">
            <a:avLst/>
          </a:prstGeom>
          <a:noFill/>
        </p:spPr>
        <p:txBody>
          <a:bodyPr wrap="square">
            <a:spAutoFit/>
          </a:bodyPr>
          <a:lstStyle/>
          <a:p>
            <a:r>
              <a:rPr lang="en-US" sz="1800" dirty="0">
                <a:solidFill>
                  <a:schemeClr val="bg2">
                    <a:lumMod val="75000"/>
                  </a:schemeClr>
                </a:solidFill>
              </a:rPr>
              <a:t>• provide links with relevant stakeholders</a:t>
            </a:r>
          </a:p>
        </p:txBody>
      </p:sp>
      <p:sp>
        <p:nvSpPr>
          <p:cNvPr id="10" name="TextBox 9">
            <a:extLst>
              <a:ext uri="{FF2B5EF4-FFF2-40B4-BE49-F238E27FC236}">
                <a16:creationId xmlns:a16="http://schemas.microsoft.com/office/drawing/2014/main" id="{6A77F5B8-9759-4E8E-ACEE-0C5320196E66}"/>
              </a:ext>
            </a:extLst>
          </p:cNvPr>
          <p:cNvSpPr txBox="1"/>
          <p:nvPr/>
        </p:nvSpPr>
        <p:spPr>
          <a:xfrm>
            <a:off x="551384" y="3913735"/>
            <a:ext cx="10081120" cy="369332"/>
          </a:xfrm>
          <a:prstGeom prst="rect">
            <a:avLst/>
          </a:prstGeom>
          <a:noFill/>
        </p:spPr>
        <p:txBody>
          <a:bodyPr wrap="square">
            <a:spAutoFit/>
          </a:bodyPr>
          <a:lstStyle/>
          <a:p>
            <a:r>
              <a:rPr lang="en-US" sz="1800" dirty="0">
                <a:solidFill>
                  <a:schemeClr val="bg2">
                    <a:lumMod val="75000"/>
                  </a:schemeClr>
                </a:solidFill>
              </a:rPr>
              <a:t>• provide research topics and/or assist in research and/or technical work</a:t>
            </a:r>
          </a:p>
        </p:txBody>
      </p:sp>
      <p:sp>
        <p:nvSpPr>
          <p:cNvPr id="11" name="TextBox 10">
            <a:extLst>
              <a:ext uri="{FF2B5EF4-FFF2-40B4-BE49-F238E27FC236}">
                <a16:creationId xmlns:a16="http://schemas.microsoft.com/office/drawing/2014/main" id="{AB4D0042-95BC-ADEE-77FD-FB5BD019ACAF}"/>
              </a:ext>
            </a:extLst>
          </p:cNvPr>
          <p:cNvSpPr txBox="1"/>
          <p:nvPr/>
        </p:nvSpPr>
        <p:spPr>
          <a:xfrm>
            <a:off x="558993" y="4405869"/>
            <a:ext cx="6269182" cy="369332"/>
          </a:xfrm>
          <a:prstGeom prst="rect">
            <a:avLst/>
          </a:prstGeom>
          <a:noFill/>
        </p:spPr>
        <p:txBody>
          <a:bodyPr wrap="square">
            <a:spAutoFit/>
          </a:bodyPr>
          <a:lstStyle/>
          <a:p>
            <a:r>
              <a:rPr lang="en-US" sz="1800" dirty="0"/>
              <a:t>• guest lectures</a:t>
            </a:r>
          </a:p>
        </p:txBody>
      </p:sp>
    </p:spTree>
    <p:extLst>
      <p:ext uri="{BB962C8B-B14F-4D97-AF65-F5344CB8AC3E}">
        <p14:creationId xmlns:p14="http://schemas.microsoft.com/office/powerpoint/2010/main" val="3959067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0" y="44797"/>
            <a:ext cx="10515600" cy="1325563"/>
          </a:xfrm>
        </p:spPr>
        <p:txBody>
          <a:bodyPr/>
          <a:lstStyle/>
          <a:p>
            <a:pPr algn="ctr">
              <a:defRPr/>
            </a:pPr>
            <a:r>
              <a:rPr lang="fr-FR" dirty="0"/>
              <a:t>Associated </a:t>
            </a:r>
            <a:r>
              <a:rPr lang="fr-FR" dirty="0" err="1"/>
              <a:t>partners</a:t>
            </a:r>
            <a:endParaRPr dirty="0"/>
          </a:p>
        </p:txBody>
      </p:sp>
      <p:sp>
        <p:nvSpPr>
          <p:cNvPr id="5" name="Espace réservé du contenu 2"/>
          <p:cNvSpPr>
            <a:spLocks noGrp="1"/>
          </p:cNvSpPr>
          <p:nvPr>
            <p:ph idx="1"/>
          </p:nvPr>
        </p:nvSpPr>
        <p:spPr bwMode="auto">
          <a:xfrm>
            <a:off x="551384" y="1370360"/>
            <a:ext cx="11980387" cy="678532"/>
          </a:xfrm>
        </p:spPr>
        <p:txBody>
          <a:bodyPr>
            <a:normAutofit/>
          </a:bodyPr>
          <a:lstStyle/>
          <a:p>
            <a:pPr marL="0" indent="0">
              <a:buNone/>
            </a:pPr>
            <a:r>
              <a:rPr lang="en-US" sz="2000" dirty="0">
                <a:solidFill>
                  <a:schemeClr val="bg2">
                    <a:lumMod val="75000"/>
                  </a:schemeClr>
                </a:solidFill>
              </a:rPr>
              <a:t>• participate in periodic reviews of </a:t>
            </a:r>
            <a:r>
              <a:rPr lang="en-US" sz="2000" dirty="0" err="1">
                <a:solidFill>
                  <a:schemeClr val="bg2">
                    <a:lumMod val="75000"/>
                  </a:schemeClr>
                </a:solidFill>
              </a:rPr>
              <a:t>SpaceMed</a:t>
            </a:r>
            <a:r>
              <a:rPr lang="en-US" sz="2000" dirty="0">
                <a:solidFill>
                  <a:schemeClr val="bg2">
                    <a:lumMod val="75000"/>
                  </a:schemeClr>
                </a:solidFill>
              </a:rPr>
              <a:t> </a:t>
            </a:r>
            <a:r>
              <a:rPr lang="en-US" sz="2000" dirty="0" err="1">
                <a:solidFill>
                  <a:schemeClr val="bg2">
                    <a:lumMod val="75000"/>
                  </a:schemeClr>
                </a:solidFill>
              </a:rPr>
              <a:t>programme</a:t>
            </a:r>
            <a:r>
              <a:rPr lang="en-US" sz="2000" dirty="0">
                <a:solidFill>
                  <a:schemeClr val="bg2">
                    <a:lumMod val="75000"/>
                  </a:schemeClr>
                </a:solidFill>
              </a:rPr>
              <a:t> to  ensure high academic quality and further development of the </a:t>
            </a:r>
            <a:r>
              <a:rPr lang="en-US" sz="2000" dirty="0" err="1">
                <a:solidFill>
                  <a:schemeClr val="bg2">
                    <a:lumMod val="75000"/>
                  </a:schemeClr>
                </a:solidFill>
              </a:rPr>
              <a:t>programme</a:t>
            </a:r>
            <a:endParaRPr lang="en-US" sz="2000" dirty="0">
              <a:solidFill>
                <a:schemeClr val="bg2">
                  <a:lumMod val="75000"/>
                </a:schemeClr>
              </a:solidFill>
            </a:endParaRPr>
          </a:p>
          <a:p>
            <a:pPr algn="just">
              <a:defRPr/>
            </a:pPr>
            <a:endParaRPr lang="fr-FR" sz="2000" dirty="0"/>
          </a:p>
        </p:txBody>
      </p:sp>
      <p:sp>
        <p:nvSpPr>
          <p:cNvPr id="6" name="Espace réservé du numéro de diapositive 3"/>
          <p:cNvSpPr>
            <a:spLocks noGrp="1"/>
          </p:cNvSpPr>
          <p:nvPr>
            <p:ph type="sldNum" sz="quarter" idx="12"/>
          </p:nvPr>
        </p:nvSpPr>
        <p:spPr bwMode="auto"/>
        <p:txBody>
          <a:bodyPr/>
          <a:lstStyle/>
          <a:p>
            <a:pPr>
              <a:defRPr/>
            </a:pPr>
            <a:fld id="{236AA870-0F5B-4AFD-A7DF-E59465C20D7B}" type="slidenum">
              <a:rPr lang="fr-FR"/>
              <a:t>26</a:t>
            </a:fld>
            <a:endParaRPr lang="fr-FR"/>
          </a:p>
        </p:txBody>
      </p:sp>
      <p:pic>
        <p:nvPicPr>
          <p:cNvPr id="2" name="Image 3">
            <a:extLst>
              <a:ext uri="{FF2B5EF4-FFF2-40B4-BE49-F238E27FC236}">
                <a16:creationId xmlns:a16="http://schemas.microsoft.com/office/drawing/2014/main" id="{FC106B30-4C89-D371-9A4F-D61BBEB289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91344" y="25859"/>
            <a:ext cx="2051246" cy="678532"/>
          </a:xfrm>
          <a:prstGeom prst="rect">
            <a:avLst/>
          </a:prstGeom>
        </p:spPr>
      </p:pic>
      <p:sp>
        <p:nvSpPr>
          <p:cNvPr id="7" name="TextBox 6">
            <a:extLst>
              <a:ext uri="{FF2B5EF4-FFF2-40B4-BE49-F238E27FC236}">
                <a16:creationId xmlns:a16="http://schemas.microsoft.com/office/drawing/2014/main" id="{7F823881-B460-DED6-DF50-4E3C248473DD}"/>
              </a:ext>
            </a:extLst>
          </p:cNvPr>
          <p:cNvSpPr txBox="1"/>
          <p:nvPr/>
        </p:nvSpPr>
        <p:spPr>
          <a:xfrm>
            <a:off x="551384" y="2076671"/>
            <a:ext cx="10345844" cy="646331"/>
          </a:xfrm>
          <a:prstGeom prst="rect">
            <a:avLst/>
          </a:prstGeom>
          <a:noFill/>
        </p:spPr>
        <p:txBody>
          <a:bodyPr wrap="square">
            <a:spAutoFit/>
          </a:bodyPr>
          <a:lstStyle/>
          <a:p>
            <a:r>
              <a:rPr lang="en-US" sz="1800" dirty="0">
                <a:solidFill>
                  <a:schemeClr val="bg2">
                    <a:lumMod val="75000"/>
                  </a:schemeClr>
                </a:solidFill>
              </a:rPr>
              <a:t>• contribute to student’s employability by ensuring that academic content of courses meets relevant professional needs </a:t>
            </a:r>
          </a:p>
        </p:txBody>
      </p:sp>
      <p:sp>
        <p:nvSpPr>
          <p:cNvPr id="8" name="TextBox 7">
            <a:extLst>
              <a:ext uri="{FF2B5EF4-FFF2-40B4-BE49-F238E27FC236}">
                <a16:creationId xmlns:a16="http://schemas.microsoft.com/office/drawing/2014/main" id="{19B089FF-A106-FA4B-7B32-ACDF6BD52C3E}"/>
              </a:ext>
            </a:extLst>
          </p:cNvPr>
          <p:cNvSpPr txBox="1"/>
          <p:nvPr/>
        </p:nvSpPr>
        <p:spPr>
          <a:xfrm>
            <a:off x="551384" y="2824721"/>
            <a:ext cx="10802416" cy="369332"/>
          </a:xfrm>
          <a:prstGeom prst="rect">
            <a:avLst/>
          </a:prstGeom>
          <a:noFill/>
        </p:spPr>
        <p:txBody>
          <a:bodyPr wrap="square">
            <a:spAutoFit/>
          </a:bodyPr>
          <a:lstStyle/>
          <a:p>
            <a:r>
              <a:rPr lang="en-US" sz="1800" dirty="0">
                <a:solidFill>
                  <a:schemeClr val="bg2">
                    <a:lumMod val="75000"/>
                  </a:schemeClr>
                </a:solidFill>
              </a:rPr>
              <a:t>• offer complementary skills, courses and/or internship/placement possibilities or other field experiences</a:t>
            </a:r>
          </a:p>
        </p:txBody>
      </p:sp>
      <p:sp>
        <p:nvSpPr>
          <p:cNvPr id="9" name="TextBox 8">
            <a:extLst>
              <a:ext uri="{FF2B5EF4-FFF2-40B4-BE49-F238E27FC236}">
                <a16:creationId xmlns:a16="http://schemas.microsoft.com/office/drawing/2014/main" id="{1A07D856-DC92-EDB0-B046-5457619844AC}"/>
              </a:ext>
            </a:extLst>
          </p:cNvPr>
          <p:cNvSpPr txBox="1"/>
          <p:nvPr/>
        </p:nvSpPr>
        <p:spPr>
          <a:xfrm>
            <a:off x="551384" y="3314165"/>
            <a:ext cx="6269182" cy="369332"/>
          </a:xfrm>
          <a:prstGeom prst="rect">
            <a:avLst/>
          </a:prstGeom>
          <a:noFill/>
        </p:spPr>
        <p:txBody>
          <a:bodyPr wrap="square">
            <a:spAutoFit/>
          </a:bodyPr>
          <a:lstStyle/>
          <a:p>
            <a:r>
              <a:rPr lang="en-US" sz="1800" dirty="0">
                <a:solidFill>
                  <a:schemeClr val="bg2">
                    <a:lumMod val="75000"/>
                  </a:schemeClr>
                </a:solidFill>
              </a:rPr>
              <a:t>• provide links with relevant stakeholders</a:t>
            </a:r>
          </a:p>
        </p:txBody>
      </p:sp>
      <p:sp>
        <p:nvSpPr>
          <p:cNvPr id="10" name="TextBox 9">
            <a:extLst>
              <a:ext uri="{FF2B5EF4-FFF2-40B4-BE49-F238E27FC236}">
                <a16:creationId xmlns:a16="http://schemas.microsoft.com/office/drawing/2014/main" id="{6A77F5B8-9759-4E8E-ACEE-0C5320196E66}"/>
              </a:ext>
            </a:extLst>
          </p:cNvPr>
          <p:cNvSpPr txBox="1"/>
          <p:nvPr/>
        </p:nvSpPr>
        <p:spPr>
          <a:xfrm>
            <a:off x="551384" y="3913735"/>
            <a:ext cx="10081120" cy="369332"/>
          </a:xfrm>
          <a:prstGeom prst="rect">
            <a:avLst/>
          </a:prstGeom>
          <a:noFill/>
        </p:spPr>
        <p:txBody>
          <a:bodyPr wrap="square">
            <a:spAutoFit/>
          </a:bodyPr>
          <a:lstStyle/>
          <a:p>
            <a:r>
              <a:rPr lang="en-US" sz="1800" dirty="0">
                <a:solidFill>
                  <a:schemeClr val="bg2">
                    <a:lumMod val="75000"/>
                  </a:schemeClr>
                </a:solidFill>
              </a:rPr>
              <a:t>• provide research topics and/or assist in research and/or technical work</a:t>
            </a:r>
          </a:p>
        </p:txBody>
      </p:sp>
      <p:sp>
        <p:nvSpPr>
          <p:cNvPr id="11" name="TextBox 10">
            <a:extLst>
              <a:ext uri="{FF2B5EF4-FFF2-40B4-BE49-F238E27FC236}">
                <a16:creationId xmlns:a16="http://schemas.microsoft.com/office/drawing/2014/main" id="{AB4D0042-95BC-ADEE-77FD-FB5BD019ACAF}"/>
              </a:ext>
            </a:extLst>
          </p:cNvPr>
          <p:cNvSpPr txBox="1"/>
          <p:nvPr/>
        </p:nvSpPr>
        <p:spPr>
          <a:xfrm>
            <a:off x="558993" y="4405869"/>
            <a:ext cx="6269182" cy="369332"/>
          </a:xfrm>
          <a:prstGeom prst="rect">
            <a:avLst/>
          </a:prstGeom>
          <a:noFill/>
        </p:spPr>
        <p:txBody>
          <a:bodyPr wrap="square">
            <a:spAutoFit/>
          </a:bodyPr>
          <a:lstStyle/>
          <a:p>
            <a:r>
              <a:rPr lang="en-US" sz="1800" dirty="0">
                <a:solidFill>
                  <a:schemeClr val="bg2">
                    <a:lumMod val="75000"/>
                  </a:schemeClr>
                </a:solidFill>
              </a:rPr>
              <a:t>• guest lectures</a:t>
            </a:r>
          </a:p>
        </p:txBody>
      </p:sp>
      <p:sp>
        <p:nvSpPr>
          <p:cNvPr id="12" name="TextBox 11">
            <a:extLst>
              <a:ext uri="{FF2B5EF4-FFF2-40B4-BE49-F238E27FC236}">
                <a16:creationId xmlns:a16="http://schemas.microsoft.com/office/drawing/2014/main" id="{16D24441-7104-1197-3208-A62812FE4324}"/>
              </a:ext>
            </a:extLst>
          </p:cNvPr>
          <p:cNvSpPr txBox="1"/>
          <p:nvPr/>
        </p:nvSpPr>
        <p:spPr>
          <a:xfrm>
            <a:off x="558992" y="4898003"/>
            <a:ext cx="10721583" cy="1015663"/>
          </a:xfrm>
          <a:prstGeom prst="rect">
            <a:avLst/>
          </a:prstGeom>
          <a:noFill/>
        </p:spPr>
        <p:txBody>
          <a:bodyPr wrap="square">
            <a:spAutoFit/>
          </a:bodyPr>
          <a:lstStyle/>
          <a:p>
            <a:r>
              <a:rPr lang="en-US" sz="2000" dirty="0"/>
              <a:t>• contribute to </a:t>
            </a:r>
            <a:r>
              <a:rPr lang="en-US" sz="2000" dirty="0" err="1"/>
              <a:t>SpaceMed</a:t>
            </a:r>
            <a:r>
              <a:rPr lang="en-US" sz="2000" dirty="0"/>
              <a:t> sustainability </a:t>
            </a:r>
          </a:p>
          <a:p>
            <a:pPr lvl="1"/>
            <a:r>
              <a:rPr lang="en-US" sz="2000" dirty="0"/>
              <a:t>sourcing additional revenues/resources including scholarship for students-</a:t>
            </a:r>
          </a:p>
          <a:p>
            <a:pPr lvl="1"/>
            <a:r>
              <a:rPr lang="en-US" sz="2000" dirty="0"/>
              <a:t>supporting implementation, organization and promotion of the </a:t>
            </a:r>
            <a:r>
              <a:rPr lang="en-US" sz="2000" dirty="0" err="1"/>
              <a:t>SpaceMed</a:t>
            </a:r>
            <a:endParaRPr lang="fr-FR" sz="2000" dirty="0"/>
          </a:p>
        </p:txBody>
      </p:sp>
    </p:spTree>
    <p:extLst>
      <p:ext uri="{BB962C8B-B14F-4D97-AF65-F5344CB8AC3E}">
        <p14:creationId xmlns:p14="http://schemas.microsoft.com/office/powerpoint/2010/main" val="3199397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0267" y="4817335"/>
            <a:ext cx="8191467" cy="1938992"/>
          </a:xfrm>
          <a:prstGeom prst="rect">
            <a:avLst/>
          </a:prstGeom>
          <a:noFill/>
        </p:spPr>
        <p:txBody>
          <a:bodyPr wrap="square" rtlCol="0">
            <a:spAutoFit/>
          </a:bodyPr>
          <a:lstStyle/>
          <a:p>
            <a:pPr algn="ctr"/>
            <a:r>
              <a:rPr lang="en-US" sz="2400" dirty="0">
                <a:solidFill>
                  <a:schemeClr val="bg1"/>
                </a:solidFill>
                <a:hlinkClick r:id="rId3"/>
              </a:rPr>
              <a:t>http://www.esa.int/Our_Activities/Human_Spaceflight/Research</a:t>
            </a:r>
            <a:endParaRPr lang="en-US" sz="2400" dirty="0">
              <a:solidFill>
                <a:schemeClr val="bg1"/>
              </a:solidFill>
            </a:endParaRPr>
          </a:p>
          <a:p>
            <a:pPr algn="ctr"/>
            <a:endParaRPr lang="en-US" sz="2400" dirty="0">
              <a:solidFill>
                <a:schemeClr val="bg1"/>
              </a:solidFill>
              <a:hlinkClick r:id="" action="ppaction://noaction"/>
            </a:endParaRPr>
          </a:p>
          <a:p>
            <a:pPr algn="ctr"/>
            <a:r>
              <a:rPr lang="en-US" sz="2400" dirty="0">
                <a:solidFill>
                  <a:schemeClr val="bg1"/>
                </a:solidFill>
                <a:hlinkClick r:id="" action="ppaction://noaction"/>
              </a:rPr>
              <a:t>Jennifer Ngo-Anh@esa.int</a:t>
            </a:r>
            <a:endParaRPr lang="en-US" sz="2400" dirty="0">
              <a:solidFill>
                <a:schemeClr val="bg1"/>
              </a:solidFill>
            </a:endParaRPr>
          </a:p>
          <a:p>
            <a:pPr algn="ctr"/>
            <a:endParaRPr lang="en-US" sz="2400" dirty="0">
              <a:solidFill>
                <a:schemeClr val="bg1"/>
              </a:solidFill>
            </a:endParaRPr>
          </a:p>
          <a:p>
            <a:pPr algn="ctr"/>
            <a:endParaRPr lang="en-US" sz="2400" dirty="0">
              <a:solidFill>
                <a:schemeClr val="bg1"/>
              </a:solidFill>
            </a:endParaRPr>
          </a:p>
        </p:txBody>
      </p:sp>
      <p:pic>
        <p:nvPicPr>
          <p:cNvPr id="5" name="Picture 4" descr="Screen Shot 2018-03-11 at 21.38.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80" y="321733"/>
            <a:ext cx="12192000" cy="6822467"/>
          </a:xfrm>
          <a:prstGeom prst="rect">
            <a:avLst/>
          </a:prstGeom>
        </p:spPr>
      </p:pic>
    </p:spTree>
    <p:extLst>
      <p:ext uri="{BB962C8B-B14F-4D97-AF65-F5344CB8AC3E}">
        <p14:creationId xmlns:p14="http://schemas.microsoft.com/office/powerpoint/2010/main" val="2963330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BB223-E070-D27A-0A1A-3F6F684CF9EC}"/>
              </a:ext>
            </a:extLst>
          </p:cNvPr>
          <p:cNvSpPr>
            <a:spLocks noGrp="1"/>
          </p:cNvSpPr>
          <p:nvPr>
            <p:ph type="title"/>
          </p:nvPr>
        </p:nvSpPr>
        <p:spPr/>
        <p:txBody>
          <a:bodyPr/>
          <a:lstStyle/>
          <a:p>
            <a:endParaRPr lang="en-SI"/>
          </a:p>
        </p:txBody>
      </p:sp>
      <p:sp>
        <p:nvSpPr>
          <p:cNvPr id="3" name="Content Placeholder 2">
            <a:extLst>
              <a:ext uri="{FF2B5EF4-FFF2-40B4-BE49-F238E27FC236}">
                <a16:creationId xmlns:a16="http://schemas.microsoft.com/office/drawing/2014/main" id="{98225EE8-DD05-ED4B-2430-61C761BE7D31}"/>
              </a:ext>
            </a:extLst>
          </p:cNvPr>
          <p:cNvSpPr>
            <a:spLocks noGrp="1"/>
          </p:cNvSpPr>
          <p:nvPr>
            <p:ph idx="1"/>
          </p:nvPr>
        </p:nvSpPr>
        <p:spPr/>
        <p:txBody>
          <a:bodyPr/>
          <a:lstStyle/>
          <a:p>
            <a:endParaRPr lang="en-SI"/>
          </a:p>
        </p:txBody>
      </p:sp>
      <p:sp>
        <p:nvSpPr>
          <p:cNvPr id="4" name="Slide Number Placeholder 3">
            <a:extLst>
              <a:ext uri="{FF2B5EF4-FFF2-40B4-BE49-F238E27FC236}">
                <a16:creationId xmlns:a16="http://schemas.microsoft.com/office/drawing/2014/main" id="{7DAFA73D-08E0-DAED-4C97-566A881E154D}"/>
              </a:ext>
            </a:extLst>
          </p:cNvPr>
          <p:cNvSpPr>
            <a:spLocks noGrp="1"/>
          </p:cNvSpPr>
          <p:nvPr>
            <p:ph type="sldNum" sz="quarter" idx="12"/>
          </p:nvPr>
        </p:nvSpPr>
        <p:spPr/>
        <p:txBody>
          <a:bodyPr/>
          <a:lstStyle/>
          <a:p>
            <a:pPr>
              <a:defRPr/>
            </a:pPr>
            <a:fld id="{236AA870-0F5B-4AFD-A7DF-E59465C20D7B}" type="slidenum">
              <a:rPr lang="fr-FR" smtClean="0"/>
              <a:t>28</a:t>
            </a:fld>
            <a:endParaRPr lang="fr-FR"/>
          </a:p>
        </p:txBody>
      </p:sp>
    </p:spTree>
    <p:extLst>
      <p:ext uri="{BB962C8B-B14F-4D97-AF65-F5344CB8AC3E}">
        <p14:creationId xmlns:p14="http://schemas.microsoft.com/office/powerpoint/2010/main" val="3684034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0" y="44797"/>
            <a:ext cx="10515600" cy="1325563"/>
          </a:xfrm>
        </p:spPr>
        <p:txBody>
          <a:bodyPr/>
          <a:lstStyle/>
          <a:p>
            <a:pPr algn="ctr">
              <a:defRPr/>
            </a:pPr>
            <a:r>
              <a:rPr lang="fr-FR" dirty="0" err="1"/>
              <a:t>What</a:t>
            </a:r>
            <a:r>
              <a:rPr lang="fr-FR" dirty="0"/>
              <a:t> </a:t>
            </a:r>
            <a:r>
              <a:rPr lang="fr-FR" dirty="0" err="1"/>
              <a:t>is</a:t>
            </a:r>
            <a:r>
              <a:rPr lang="fr-FR" dirty="0"/>
              <a:t> the Erasmus </a:t>
            </a:r>
            <a:r>
              <a:rPr lang="fr-FR" dirty="0" err="1"/>
              <a:t>Mundus</a:t>
            </a:r>
            <a:r>
              <a:rPr lang="fr-FR" dirty="0"/>
              <a:t> Programme?</a:t>
            </a:r>
            <a:endParaRPr dirty="0"/>
          </a:p>
        </p:txBody>
      </p:sp>
      <p:sp>
        <p:nvSpPr>
          <p:cNvPr id="5" name="Espace réservé du contenu 2"/>
          <p:cNvSpPr>
            <a:spLocks noGrp="1"/>
          </p:cNvSpPr>
          <p:nvPr>
            <p:ph idx="1"/>
          </p:nvPr>
        </p:nvSpPr>
        <p:spPr bwMode="auto">
          <a:xfrm>
            <a:off x="116483" y="1370360"/>
            <a:ext cx="11980387" cy="5487640"/>
          </a:xfrm>
        </p:spPr>
        <p:txBody>
          <a:bodyPr>
            <a:normAutofit/>
          </a:bodyPr>
          <a:lstStyle/>
          <a:p>
            <a:pPr algn="just">
              <a:defRPr/>
            </a:pPr>
            <a:r>
              <a:rPr lang="en-US" sz="2400" dirty="0"/>
              <a:t>Erasmus Mundus supports the implementation of prestigious, </a:t>
            </a:r>
            <a:r>
              <a:rPr lang="en-US" sz="2400" b="1" dirty="0"/>
              <a:t>integrated</a:t>
            </a:r>
            <a:r>
              <a:rPr lang="en-US" sz="2400" dirty="0"/>
              <a:t>, </a:t>
            </a:r>
            <a:r>
              <a:rPr lang="en-US" sz="2400" b="1" dirty="0"/>
              <a:t>international</a:t>
            </a:r>
            <a:r>
              <a:rPr lang="en-US" sz="2400" dirty="0"/>
              <a:t> Master </a:t>
            </a:r>
            <a:r>
              <a:rPr lang="en-US" sz="2400" dirty="0" err="1"/>
              <a:t>programmes</a:t>
            </a:r>
            <a:r>
              <a:rPr lang="en-US" sz="2400" dirty="0"/>
              <a:t>, </a:t>
            </a:r>
            <a:r>
              <a:rPr lang="en-US" sz="2400" b="1" dirty="0"/>
              <a:t>jointly delivered</a:t>
            </a:r>
            <a:r>
              <a:rPr lang="en-US" sz="2400" dirty="0"/>
              <a:t> by international consortia of HEIs</a:t>
            </a:r>
            <a:endParaRPr dirty="0"/>
          </a:p>
          <a:p>
            <a:pPr algn="just">
              <a:defRPr/>
            </a:pPr>
            <a:r>
              <a:rPr lang="en-US" sz="2400" dirty="0"/>
              <a:t>Minimum consortium of 3 universities (HEI) from 3 countries (at least 2 from 2 different </a:t>
            </a:r>
            <a:r>
              <a:rPr lang="en-US" sz="2400" dirty="0" err="1"/>
              <a:t>Programme</a:t>
            </a:r>
            <a:r>
              <a:rPr lang="en-US" sz="2400" dirty="0"/>
              <a:t> Countries) – Research institutions (such as CNRS in France or </a:t>
            </a:r>
            <a:r>
              <a:rPr lang="en-US" sz="2400" dirty="0" err="1"/>
              <a:t>Jozef</a:t>
            </a:r>
            <a:r>
              <a:rPr lang="en-US" sz="2400" dirty="0"/>
              <a:t> Stefan </a:t>
            </a:r>
            <a:r>
              <a:rPr lang="en-US" sz="2400" dirty="0" err="1"/>
              <a:t>Institut</a:t>
            </a:r>
            <a:r>
              <a:rPr lang="en-US" sz="2400" dirty="0"/>
              <a:t>) cannot be partners (but can be associated partners)</a:t>
            </a:r>
            <a:endParaRPr lang="en-US" dirty="0"/>
          </a:p>
          <a:p>
            <a:pPr algn="just">
              <a:defRPr/>
            </a:pPr>
            <a:r>
              <a:rPr lang="en-US" sz="2400" dirty="0"/>
              <a:t>The specificity of these Master </a:t>
            </a:r>
            <a:r>
              <a:rPr lang="en-US" sz="2400" dirty="0" err="1"/>
              <a:t>programmes</a:t>
            </a:r>
            <a:r>
              <a:rPr lang="en-US" sz="2400" dirty="0"/>
              <a:t> lies in the </a:t>
            </a:r>
            <a:r>
              <a:rPr lang="en-US" sz="2400" b="1" dirty="0"/>
              <a:t>high degree of jointness</a:t>
            </a:r>
            <a:r>
              <a:rPr lang="en-US" sz="2400" dirty="0"/>
              <a:t>/integration and the excellent academic content and methodology offered.</a:t>
            </a:r>
            <a:endParaRPr dirty="0"/>
          </a:p>
          <a:p>
            <a:pPr algn="just">
              <a:defRPr/>
            </a:pPr>
            <a:r>
              <a:rPr lang="en-US" sz="2400" dirty="0"/>
              <a:t>Compulsory physical mobility for all recruited students (in at least 2 countries of the </a:t>
            </a:r>
            <a:r>
              <a:rPr lang="en-US" sz="2400" dirty="0" err="1"/>
              <a:t>Programme</a:t>
            </a:r>
            <a:r>
              <a:rPr lang="en-US" sz="2400" dirty="0"/>
              <a:t> Countries represented in the consortium)</a:t>
            </a:r>
            <a:endParaRPr lang="fr-FR" sz="2400" dirty="0"/>
          </a:p>
          <a:p>
            <a:pPr algn="just">
              <a:defRPr/>
            </a:pPr>
            <a:r>
              <a:rPr lang="en-US" sz="2400" dirty="0"/>
              <a:t>It provides important </a:t>
            </a:r>
            <a:r>
              <a:rPr lang="en-US" sz="2400" b="1" dirty="0"/>
              <a:t>financial support to institutions</a:t>
            </a:r>
            <a:r>
              <a:rPr lang="en-US" sz="2400" dirty="0"/>
              <a:t> (750€/student/month) and </a:t>
            </a:r>
            <a:r>
              <a:rPr lang="en-US" sz="2400" b="1" dirty="0"/>
              <a:t>scholarships </a:t>
            </a:r>
            <a:r>
              <a:rPr lang="en-US" sz="2400" dirty="0"/>
              <a:t>to the best candidates worldwide (1,400€/month/student, max 33,600€ per student).</a:t>
            </a:r>
            <a:endParaRPr dirty="0"/>
          </a:p>
          <a:p>
            <a:pPr algn="just">
              <a:defRPr/>
            </a:pPr>
            <a:r>
              <a:rPr lang="en-US" sz="2400" dirty="0"/>
              <a:t>Mandatory participation of international scholars (previously Min 4 invited scholars for a min. total duration of 8 weeks)</a:t>
            </a:r>
            <a:endParaRPr lang="fr-FR" sz="2400" dirty="0"/>
          </a:p>
        </p:txBody>
      </p:sp>
      <p:sp>
        <p:nvSpPr>
          <p:cNvPr id="6" name="Espace réservé du numéro de diapositive 3"/>
          <p:cNvSpPr>
            <a:spLocks noGrp="1"/>
          </p:cNvSpPr>
          <p:nvPr>
            <p:ph type="sldNum" sz="quarter" idx="12"/>
          </p:nvPr>
        </p:nvSpPr>
        <p:spPr bwMode="auto"/>
        <p:txBody>
          <a:bodyPr/>
          <a:lstStyle/>
          <a:p>
            <a:pPr>
              <a:defRPr/>
            </a:pPr>
            <a:fld id="{236AA870-0F5B-4AFD-A7DF-E59465C20D7B}" type="slidenum">
              <a:rPr lang="fr-FR"/>
              <a:t>29</a:t>
            </a:fld>
            <a:endParaRPr lang="fr-FR"/>
          </a:p>
        </p:txBody>
      </p:sp>
    </p:spTree>
    <p:extLst>
      <p:ext uri="{BB962C8B-B14F-4D97-AF65-F5344CB8AC3E}">
        <p14:creationId xmlns:p14="http://schemas.microsoft.com/office/powerpoint/2010/main" val="202158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E9C7-7114-E8B2-CBEB-86A68231B939}"/>
              </a:ext>
            </a:extLst>
          </p:cNvPr>
          <p:cNvSpPr>
            <a:spLocks noGrp="1"/>
          </p:cNvSpPr>
          <p:nvPr>
            <p:ph type="title"/>
          </p:nvPr>
        </p:nvSpPr>
        <p:spPr/>
        <p:txBody>
          <a:bodyPr/>
          <a:lstStyle/>
          <a:p>
            <a:pPr algn="ctr"/>
            <a:r>
              <a:rPr lang="fr-FR" b="1" dirty="0"/>
              <a:t>The Erasmus </a:t>
            </a:r>
            <a:r>
              <a:rPr lang="fr-FR" b="1" dirty="0" err="1"/>
              <a:t>Mundus</a:t>
            </a:r>
            <a:r>
              <a:rPr lang="fr-FR" b="1" dirty="0"/>
              <a:t> Programme</a:t>
            </a:r>
            <a:endParaRPr lang="en-SI" b="1" dirty="0"/>
          </a:p>
        </p:txBody>
      </p:sp>
      <p:sp>
        <p:nvSpPr>
          <p:cNvPr id="3" name="Content Placeholder 2">
            <a:extLst>
              <a:ext uri="{FF2B5EF4-FFF2-40B4-BE49-F238E27FC236}">
                <a16:creationId xmlns:a16="http://schemas.microsoft.com/office/drawing/2014/main" id="{2FAABA0B-C99A-CE27-00B1-E2CF23EEE94E}"/>
              </a:ext>
            </a:extLst>
          </p:cNvPr>
          <p:cNvSpPr>
            <a:spLocks noGrp="1"/>
          </p:cNvSpPr>
          <p:nvPr>
            <p:ph idx="1"/>
          </p:nvPr>
        </p:nvSpPr>
        <p:spPr>
          <a:xfrm>
            <a:off x="991841" y="1684193"/>
            <a:ext cx="10515600" cy="667271"/>
          </a:xfrm>
        </p:spPr>
        <p:txBody>
          <a:bodyPr>
            <a:normAutofit/>
          </a:bodyPr>
          <a:lstStyle/>
          <a:p>
            <a:pPr marL="0" indent="0">
              <a:buNone/>
            </a:pPr>
            <a:r>
              <a:rPr lang="en-US" sz="2000" dirty="0"/>
              <a:t>• supports the implementation of prestigious, integrated, international Master </a:t>
            </a:r>
            <a:r>
              <a:rPr lang="en-US" sz="2000" dirty="0" err="1"/>
              <a:t>programmes</a:t>
            </a:r>
            <a:r>
              <a:rPr lang="en-US" sz="2000" dirty="0"/>
              <a:t>, jointly delivered by international consortia of higher education institutions (HEIs)</a:t>
            </a:r>
          </a:p>
        </p:txBody>
      </p:sp>
      <p:sp>
        <p:nvSpPr>
          <p:cNvPr id="4" name="Slide Number Placeholder 3">
            <a:extLst>
              <a:ext uri="{FF2B5EF4-FFF2-40B4-BE49-F238E27FC236}">
                <a16:creationId xmlns:a16="http://schemas.microsoft.com/office/drawing/2014/main" id="{C2D7E782-0C19-C75E-40B9-F08AEF048552}"/>
              </a:ext>
            </a:extLst>
          </p:cNvPr>
          <p:cNvSpPr>
            <a:spLocks noGrp="1"/>
          </p:cNvSpPr>
          <p:nvPr>
            <p:ph type="sldNum" sz="quarter" idx="12"/>
          </p:nvPr>
        </p:nvSpPr>
        <p:spPr/>
        <p:txBody>
          <a:bodyPr/>
          <a:lstStyle/>
          <a:p>
            <a:pPr>
              <a:defRPr/>
            </a:pPr>
            <a:fld id="{236AA870-0F5B-4AFD-A7DF-E59465C20D7B}" type="slidenum">
              <a:rPr lang="fr-FR" smtClean="0"/>
              <a:t>3</a:t>
            </a:fld>
            <a:endParaRPr lang="fr-FR"/>
          </a:p>
        </p:txBody>
      </p:sp>
      <p:pic>
        <p:nvPicPr>
          <p:cNvPr id="5" name="Image 3">
            <a:extLst>
              <a:ext uri="{FF2B5EF4-FFF2-40B4-BE49-F238E27FC236}">
                <a16:creationId xmlns:a16="http://schemas.microsoft.com/office/drawing/2014/main" id="{364109CC-AC7C-6405-91B2-EFAA3490A7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25859"/>
            <a:ext cx="2051246" cy="678532"/>
          </a:xfrm>
          <a:prstGeom prst="rect">
            <a:avLst/>
          </a:prstGeom>
        </p:spPr>
      </p:pic>
    </p:spTree>
    <p:extLst>
      <p:ext uri="{BB962C8B-B14F-4D97-AF65-F5344CB8AC3E}">
        <p14:creationId xmlns:p14="http://schemas.microsoft.com/office/powerpoint/2010/main" val="353082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E9C7-7114-E8B2-CBEB-86A68231B939}"/>
              </a:ext>
            </a:extLst>
          </p:cNvPr>
          <p:cNvSpPr>
            <a:spLocks noGrp="1"/>
          </p:cNvSpPr>
          <p:nvPr>
            <p:ph type="title"/>
          </p:nvPr>
        </p:nvSpPr>
        <p:spPr/>
        <p:txBody>
          <a:bodyPr/>
          <a:lstStyle/>
          <a:p>
            <a:pPr algn="ctr"/>
            <a:r>
              <a:rPr lang="fr-FR" b="1" dirty="0"/>
              <a:t>The Erasmus </a:t>
            </a:r>
            <a:r>
              <a:rPr lang="fr-FR" b="1" dirty="0" err="1"/>
              <a:t>Mundus</a:t>
            </a:r>
            <a:r>
              <a:rPr lang="fr-FR" b="1" dirty="0"/>
              <a:t> Programme</a:t>
            </a:r>
            <a:endParaRPr lang="en-SI" b="1" dirty="0"/>
          </a:p>
        </p:txBody>
      </p:sp>
      <p:sp>
        <p:nvSpPr>
          <p:cNvPr id="3" name="Content Placeholder 2">
            <a:extLst>
              <a:ext uri="{FF2B5EF4-FFF2-40B4-BE49-F238E27FC236}">
                <a16:creationId xmlns:a16="http://schemas.microsoft.com/office/drawing/2014/main" id="{2FAABA0B-C99A-CE27-00B1-E2CF23EEE94E}"/>
              </a:ext>
            </a:extLst>
          </p:cNvPr>
          <p:cNvSpPr>
            <a:spLocks noGrp="1"/>
          </p:cNvSpPr>
          <p:nvPr>
            <p:ph idx="1"/>
          </p:nvPr>
        </p:nvSpPr>
        <p:spPr>
          <a:xfrm>
            <a:off x="991841" y="1684193"/>
            <a:ext cx="10515600" cy="667271"/>
          </a:xfrm>
        </p:spPr>
        <p:txBody>
          <a:bodyPr>
            <a:normAutofit/>
          </a:bodyPr>
          <a:lstStyle/>
          <a:p>
            <a:pPr marL="0" indent="0">
              <a:buNone/>
            </a:pPr>
            <a:r>
              <a:rPr lang="en-US" sz="2000" dirty="0">
                <a:solidFill>
                  <a:schemeClr val="bg2">
                    <a:lumMod val="75000"/>
                  </a:schemeClr>
                </a:solidFill>
              </a:rPr>
              <a:t>• supports the implementation of prestigious, integrated, international Master </a:t>
            </a:r>
            <a:r>
              <a:rPr lang="en-US" sz="2000" dirty="0" err="1">
                <a:solidFill>
                  <a:schemeClr val="bg2">
                    <a:lumMod val="75000"/>
                  </a:schemeClr>
                </a:solidFill>
              </a:rPr>
              <a:t>programmes</a:t>
            </a:r>
            <a:r>
              <a:rPr lang="en-US" sz="2000" dirty="0">
                <a:solidFill>
                  <a:schemeClr val="bg2">
                    <a:lumMod val="75000"/>
                  </a:schemeClr>
                </a:solidFill>
              </a:rPr>
              <a:t>, jointly delivered by international consortia of higher education institutions (HEIs)</a:t>
            </a:r>
          </a:p>
        </p:txBody>
      </p:sp>
      <p:sp>
        <p:nvSpPr>
          <p:cNvPr id="4" name="Slide Number Placeholder 3">
            <a:extLst>
              <a:ext uri="{FF2B5EF4-FFF2-40B4-BE49-F238E27FC236}">
                <a16:creationId xmlns:a16="http://schemas.microsoft.com/office/drawing/2014/main" id="{C2D7E782-0C19-C75E-40B9-F08AEF048552}"/>
              </a:ext>
            </a:extLst>
          </p:cNvPr>
          <p:cNvSpPr>
            <a:spLocks noGrp="1"/>
          </p:cNvSpPr>
          <p:nvPr>
            <p:ph type="sldNum" sz="quarter" idx="12"/>
          </p:nvPr>
        </p:nvSpPr>
        <p:spPr/>
        <p:txBody>
          <a:bodyPr/>
          <a:lstStyle/>
          <a:p>
            <a:pPr>
              <a:defRPr/>
            </a:pPr>
            <a:fld id="{236AA870-0F5B-4AFD-A7DF-E59465C20D7B}" type="slidenum">
              <a:rPr lang="fr-FR" smtClean="0"/>
              <a:t>4</a:t>
            </a:fld>
            <a:endParaRPr lang="fr-FR"/>
          </a:p>
        </p:txBody>
      </p:sp>
      <p:pic>
        <p:nvPicPr>
          <p:cNvPr id="5" name="Image 3">
            <a:extLst>
              <a:ext uri="{FF2B5EF4-FFF2-40B4-BE49-F238E27FC236}">
                <a16:creationId xmlns:a16="http://schemas.microsoft.com/office/drawing/2014/main" id="{364109CC-AC7C-6405-91B2-EFAA3490A7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25859"/>
            <a:ext cx="2051246" cy="678532"/>
          </a:xfrm>
          <a:prstGeom prst="rect">
            <a:avLst/>
          </a:prstGeom>
        </p:spPr>
      </p:pic>
      <p:sp>
        <p:nvSpPr>
          <p:cNvPr id="7" name="TextBox 6">
            <a:extLst>
              <a:ext uri="{FF2B5EF4-FFF2-40B4-BE49-F238E27FC236}">
                <a16:creationId xmlns:a16="http://schemas.microsoft.com/office/drawing/2014/main" id="{2C5B3883-E881-35C9-FD2B-6E2E22FEB80F}"/>
              </a:ext>
            </a:extLst>
          </p:cNvPr>
          <p:cNvSpPr txBox="1"/>
          <p:nvPr/>
        </p:nvSpPr>
        <p:spPr>
          <a:xfrm>
            <a:off x="991841" y="2473488"/>
            <a:ext cx="10370368" cy="1015663"/>
          </a:xfrm>
          <a:prstGeom prst="rect">
            <a:avLst/>
          </a:prstGeom>
          <a:noFill/>
        </p:spPr>
        <p:txBody>
          <a:bodyPr wrap="square">
            <a:spAutoFit/>
          </a:bodyPr>
          <a:lstStyle/>
          <a:p>
            <a:pPr algn="just">
              <a:defRPr/>
            </a:pPr>
            <a:r>
              <a:rPr lang="en-US" sz="2000" dirty="0"/>
              <a:t>• has a minimum consortium of 3 universities (HEI) from 3 countries (at least 2 from 2 different </a:t>
            </a:r>
            <a:r>
              <a:rPr lang="en-US" sz="2000" dirty="0" err="1"/>
              <a:t>Programme</a:t>
            </a:r>
            <a:r>
              <a:rPr lang="en-US" sz="2000" dirty="0"/>
              <a:t> Countries) – Research institutions (such as CNRS in France or </a:t>
            </a:r>
            <a:r>
              <a:rPr lang="en-US" sz="2000" dirty="0" err="1"/>
              <a:t>Jožef</a:t>
            </a:r>
            <a:r>
              <a:rPr lang="en-US" sz="2000" dirty="0"/>
              <a:t> Stefan Institute) cannot be partners (but can be associated partners)</a:t>
            </a:r>
          </a:p>
        </p:txBody>
      </p:sp>
    </p:spTree>
    <p:extLst>
      <p:ext uri="{BB962C8B-B14F-4D97-AF65-F5344CB8AC3E}">
        <p14:creationId xmlns:p14="http://schemas.microsoft.com/office/powerpoint/2010/main" val="118666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E9C7-7114-E8B2-CBEB-86A68231B939}"/>
              </a:ext>
            </a:extLst>
          </p:cNvPr>
          <p:cNvSpPr>
            <a:spLocks noGrp="1"/>
          </p:cNvSpPr>
          <p:nvPr>
            <p:ph type="title"/>
          </p:nvPr>
        </p:nvSpPr>
        <p:spPr/>
        <p:txBody>
          <a:bodyPr/>
          <a:lstStyle/>
          <a:p>
            <a:pPr algn="ctr"/>
            <a:r>
              <a:rPr lang="fr-FR" b="1" dirty="0"/>
              <a:t>The Erasmus </a:t>
            </a:r>
            <a:r>
              <a:rPr lang="fr-FR" b="1" dirty="0" err="1"/>
              <a:t>Mundus</a:t>
            </a:r>
            <a:r>
              <a:rPr lang="fr-FR" b="1" dirty="0"/>
              <a:t> Programme</a:t>
            </a:r>
            <a:endParaRPr lang="en-SI" b="1" dirty="0"/>
          </a:p>
        </p:txBody>
      </p:sp>
      <p:sp>
        <p:nvSpPr>
          <p:cNvPr id="3" name="Content Placeholder 2">
            <a:extLst>
              <a:ext uri="{FF2B5EF4-FFF2-40B4-BE49-F238E27FC236}">
                <a16:creationId xmlns:a16="http://schemas.microsoft.com/office/drawing/2014/main" id="{2FAABA0B-C99A-CE27-00B1-E2CF23EEE94E}"/>
              </a:ext>
            </a:extLst>
          </p:cNvPr>
          <p:cNvSpPr>
            <a:spLocks noGrp="1"/>
          </p:cNvSpPr>
          <p:nvPr>
            <p:ph idx="1"/>
          </p:nvPr>
        </p:nvSpPr>
        <p:spPr>
          <a:xfrm>
            <a:off x="991841" y="1684193"/>
            <a:ext cx="10515600" cy="667271"/>
          </a:xfrm>
        </p:spPr>
        <p:txBody>
          <a:bodyPr>
            <a:normAutofit/>
          </a:bodyPr>
          <a:lstStyle/>
          <a:p>
            <a:pPr marL="0" indent="0">
              <a:buNone/>
            </a:pPr>
            <a:r>
              <a:rPr lang="en-US" sz="2000" dirty="0">
                <a:solidFill>
                  <a:schemeClr val="bg2">
                    <a:lumMod val="75000"/>
                  </a:schemeClr>
                </a:solidFill>
              </a:rPr>
              <a:t>• supports the implementation of prestigious, integrated, international Master </a:t>
            </a:r>
            <a:r>
              <a:rPr lang="en-US" sz="2000" dirty="0" err="1">
                <a:solidFill>
                  <a:schemeClr val="bg2">
                    <a:lumMod val="75000"/>
                  </a:schemeClr>
                </a:solidFill>
              </a:rPr>
              <a:t>programmes</a:t>
            </a:r>
            <a:r>
              <a:rPr lang="en-US" sz="2000" dirty="0">
                <a:solidFill>
                  <a:schemeClr val="bg2">
                    <a:lumMod val="75000"/>
                  </a:schemeClr>
                </a:solidFill>
              </a:rPr>
              <a:t>, jointly delivered by international consortia of higher education institutions (HEIs)</a:t>
            </a:r>
          </a:p>
        </p:txBody>
      </p:sp>
      <p:sp>
        <p:nvSpPr>
          <p:cNvPr id="4" name="Slide Number Placeholder 3">
            <a:extLst>
              <a:ext uri="{FF2B5EF4-FFF2-40B4-BE49-F238E27FC236}">
                <a16:creationId xmlns:a16="http://schemas.microsoft.com/office/drawing/2014/main" id="{C2D7E782-0C19-C75E-40B9-F08AEF048552}"/>
              </a:ext>
            </a:extLst>
          </p:cNvPr>
          <p:cNvSpPr>
            <a:spLocks noGrp="1"/>
          </p:cNvSpPr>
          <p:nvPr>
            <p:ph type="sldNum" sz="quarter" idx="12"/>
          </p:nvPr>
        </p:nvSpPr>
        <p:spPr/>
        <p:txBody>
          <a:bodyPr/>
          <a:lstStyle/>
          <a:p>
            <a:pPr>
              <a:defRPr/>
            </a:pPr>
            <a:fld id="{236AA870-0F5B-4AFD-A7DF-E59465C20D7B}" type="slidenum">
              <a:rPr lang="fr-FR" smtClean="0"/>
              <a:t>5</a:t>
            </a:fld>
            <a:endParaRPr lang="fr-FR"/>
          </a:p>
        </p:txBody>
      </p:sp>
      <p:pic>
        <p:nvPicPr>
          <p:cNvPr id="5" name="Image 3">
            <a:extLst>
              <a:ext uri="{FF2B5EF4-FFF2-40B4-BE49-F238E27FC236}">
                <a16:creationId xmlns:a16="http://schemas.microsoft.com/office/drawing/2014/main" id="{364109CC-AC7C-6405-91B2-EFAA3490A7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25859"/>
            <a:ext cx="2051246" cy="678532"/>
          </a:xfrm>
          <a:prstGeom prst="rect">
            <a:avLst/>
          </a:prstGeom>
        </p:spPr>
      </p:pic>
      <p:sp>
        <p:nvSpPr>
          <p:cNvPr id="7" name="TextBox 6">
            <a:extLst>
              <a:ext uri="{FF2B5EF4-FFF2-40B4-BE49-F238E27FC236}">
                <a16:creationId xmlns:a16="http://schemas.microsoft.com/office/drawing/2014/main" id="{2C5B3883-E881-35C9-FD2B-6E2E22FEB80F}"/>
              </a:ext>
            </a:extLst>
          </p:cNvPr>
          <p:cNvSpPr txBox="1"/>
          <p:nvPr/>
        </p:nvSpPr>
        <p:spPr>
          <a:xfrm>
            <a:off x="991841" y="2473488"/>
            <a:ext cx="10370368" cy="1015663"/>
          </a:xfrm>
          <a:prstGeom prst="rect">
            <a:avLst/>
          </a:prstGeom>
          <a:noFill/>
        </p:spPr>
        <p:txBody>
          <a:bodyPr wrap="square">
            <a:spAutoFit/>
          </a:bodyPr>
          <a:lstStyle/>
          <a:p>
            <a:pPr algn="just">
              <a:defRPr/>
            </a:pPr>
            <a:r>
              <a:rPr lang="en-US" sz="2000" dirty="0">
                <a:solidFill>
                  <a:schemeClr val="bg2">
                    <a:lumMod val="75000"/>
                  </a:schemeClr>
                </a:solidFill>
              </a:rPr>
              <a:t>• has a minimum consortium of 3 universities (HEI) from 3 countries (at least 2 from 2 different </a:t>
            </a:r>
            <a:r>
              <a:rPr lang="en-US" sz="2000" dirty="0" err="1">
                <a:solidFill>
                  <a:schemeClr val="bg2">
                    <a:lumMod val="75000"/>
                  </a:schemeClr>
                </a:solidFill>
              </a:rPr>
              <a:t>Programme</a:t>
            </a:r>
            <a:r>
              <a:rPr lang="en-US" sz="2000" dirty="0">
                <a:solidFill>
                  <a:schemeClr val="bg2">
                    <a:lumMod val="75000"/>
                  </a:schemeClr>
                </a:solidFill>
              </a:rPr>
              <a:t> Countries) – Research institutions (such as CNRS in France or </a:t>
            </a:r>
            <a:r>
              <a:rPr lang="en-US" sz="2000" dirty="0" err="1">
                <a:solidFill>
                  <a:schemeClr val="bg2">
                    <a:lumMod val="75000"/>
                  </a:schemeClr>
                </a:solidFill>
              </a:rPr>
              <a:t>Jožef</a:t>
            </a:r>
            <a:r>
              <a:rPr lang="en-US" sz="2000" dirty="0">
                <a:solidFill>
                  <a:schemeClr val="bg2">
                    <a:lumMod val="75000"/>
                  </a:schemeClr>
                </a:solidFill>
              </a:rPr>
              <a:t> Stefan Institute) cannot be partners (but can be associated partners)</a:t>
            </a:r>
          </a:p>
        </p:txBody>
      </p:sp>
      <p:sp>
        <p:nvSpPr>
          <p:cNvPr id="9" name="TextBox 8">
            <a:extLst>
              <a:ext uri="{FF2B5EF4-FFF2-40B4-BE49-F238E27FC236}">
                <a16:creationId xmlns:a16="http://schemas.microsoft.com/office/drawing/2014/main" id="{4A53348C-109E-A39D-666C-7F5EF2864D8C}"/>
              </a:ext>
            </a:extLst>
          </p:cNvPr>
          <p:cNvSpPr txBox="1"/>
          <p:nvPr/>
        </p:nvSpPr>
        <p:spPr>
          <a:xfrm>
            <a:off x="987847" y="3611175"/>
            <a:ext cx="10370368" cy="400110"/>
          </a:xfrm>
          <a:prstGeom prst="rect">
            <a:avLst/>
          </a:prstGeom>
          <a:noFill/>
        </p:spPr>
        <p:txBody>
          <a:bodyPr wrap="square">
            <a:spAutoFit/>
          </a:bodyPr>
          <a:lstStyle/>
          <a:p>
            <a:pPr algn="just">
              <a:defRPr/>
            </a:pPr>
            <a:r>
              <a:rPr lang="en-US" sz="2000" dirty="0"/>
              <a:t>• provides a </a:t>
            </a:r>
            <a:r>
              <a:rPr lang="en-US" sz="2000" b="1" dirty="0"/>
              <a:t>high degree of integration</a:t>
            </a:r>
            <a:r>
              <a:rPr lang="en-US" sz="2000" dirty="0"/>
              <a:t> and excellent academic content.</a:t>
            </a:r>
          </a:p>
        </p:txBody>
      </p:sp>
    </p:spTree>
    <p:extLst>
      <p:ext uri="{BB962C8B-B14F-4D97-AF65-F5344CB8AC3E}">
        <p14:creationId xmlns:p14="http://schemas.microsoft.com/office/powerpoint/2010/main" val="178757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E9C7-7114-E8B2-CBEB-86A68231B939}"/>
              </a:ext>
            </a:extLst>
          </p:cNvPr>
          <p:cNvSpPr>
            <a:spLocks noGrp="1"/>
          </p:cNvSpPr>
          <p:nvPr>
            <p:ph type="title"/>
          </p:nvPr>
        </p:nvSpPr>
        <p:spPr/>
        <p:txBody>
          <a:bodyPr/>
          <a:lstStyle/>
          <a:p>
            <a:pPr algn="ctr"/>
            <a:r>
              <a:rPr lang="fr-FR" b="1" dirty="0"/>
              <a:t>The Erasmus </a:t>
            </a:r>
            <a:r>
              <a:rPr lang="fr-FR" b="1" dirty="0" err="1"/>
              <a:t>Mundus</a:t>
            </a:r>
            <a:r>
              <a:rPr lang="fr-FR" b="1" dirty="0"/>
              <a:t> Programme</a:t>
            </a:r>
            <a:endParaRPr lang="en-SI" b="1" dirty="0"/>
          </a:p>
        </p:txBody>
      </p:sp>
      <p:sp>
        <p:nvSpPr>
          <p:cNvPr id="3" name="Content Placeholder 2">
            <a:extLst>
              <a:ext uri="{FF2B5EF4-FFF2-40B4-BE49-F238E27FC236}">
                <a16:creationId xmlns:a16="http://schemas.microsoft.com/office/drawing/2014/main" id="{2FAABA0B-C99A-CE27-00B1-E2CF23EEE94E}"/>
              </a:ext>
            </a:extLst>
          </p:cNvPr>
          <p:cNvSpPr>
            <a:spLocks noGrp="1"/>
          </p:cNvSpPr>
          <p:nvPr>
            <p:ph idx="1"/>
          </p:nvPr>
        </p:nvSpPr>
        <p:spPr>
          <a:xfrm>
            <a:off x="991841" y="1684193"/>
            <a:ext cx="10515600" cy="667271"/>
          </a:xfrm>
        </p:spPr>
        <p:txBody>
          <a:bodyPr>
            <a:normAutofit/>
          </a:bodyPr>
          <a:lstStyle/>
          <a:p>
            <a:pPr marL="0" indent="0">
              <a:buNone/>
            </a:pPr>
            <a:r>
              <a:rPr lang="en-US" sz="2000" dirty="0">
                <a:solidFill>
                  <a:schemeClr val="bg2">
                    <a:lumMod val="75000"/>
                  </a:schemeClr>
                </a:solidFill>
              </a:rPr>
              <a:t>• supports the implementation of prestigious, integrated, international Master </a:t>
            </a:r>
            <a:r>
              <a:rPr lang="en-US" sz="2000" dirty="0" err="1">
                <a:solidFill>
                  <a:schemeClr val="bg2">
                    <a:lumMod val="75000"/>
                  </a:schemeClr>
                </a:solidFill>
              </a:rPr>
              <a:t>programmes</a:t>
            </a:r>
            <a:r>
              <a:rPr lang="en-US" sz="2000" dirty="0">
                <a:solidFill>
                  <a:schemeClr val="bg2">
                    <a:lumMod val="75000"/>
                  </a:schemeClr>
                </a:solidFill>
              </a:rPr>
              <a:t>, jointly delivered by international consortia of higher education institutions (HEIs)</a:t>
            </a:r>
          </a:p>
        </p:txBody>
      </p:sp>
      <p:sp>
        <p:nvSpPr>
          <p:cNvPr id="4" name="Slide Number Placeholder 3">
            <a:extLst>
              <a:ext uri="{FF2B5EF4-FFF2-40B4-BE49-F238E27FC236}">
                <a16:creationId xmlns:a16="http://schemas.microsoft.com/office/drawing/2014/main" id="{C2D7E782-0C19-C75E-40B9-F08AEF048552}"/>
              </a:ext>
            </a:extLst>
          </p:cNvPr>
          <p:cNvSpPr>
            <a:spLocks noGrp="1"/>
          </p:cNvSpPr>
          <p:nvPr>
            <p:ph type="sldNum" sz="quarter" idx="12"/>
          </p:nvPr>
        </p:nvSpPr>
        <p:spPr/>
        <p:txBody>
          <a:bodyPr/>
          <a:lstStyle/>
          <a:p>
            <a:pPr>
              <a:defRPr/>
            </a:pPr>
            <a:fld id="{236AA870-0F5B-4AFD-A7DF-E59465C20D7B}" type="slidenum">
              <a:rPr lang="fr-FR" smtClean="0"/>
              <a:t>6</a:t>
            </a:fld>
            <a:endParaRPr lang="fr-FR"/>
          </a:p>
        </p:txBody>
      </p:sp>
      <p:pic>
        <p:nvPicPr>
          <p:cNvPr id="5" name="Image 3">
            <a:extLst>
              <a:ext uri="{FF2B5EF4-FFF2-40B4-BE49-F238E27FC236}">
                <a16:creationId xmlns:a16="http://schemas.microsoft.com/office/drawing/2014/main" id="{364109CC-AC7C-6405-91B2-EFAA3490A7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25859"/>
            <a:ext cx="2051246" cy="678532"/>
          </a:xfrm>
          <a:prstGeom prst="rect">
            <a:avLst/>
          </a:prstGeom>
        </p:spPr>
      </p:pic>
      <p:sp>
        <p:nvSpPr>
          <p:cNvPr id="7" name="TextBox 6">
            <a:extLst>
              <a:ext uri="{FF2B5EF4-FFF2-40B4-BE49-F238E27FC236}">
                <a16:creationId xmlns:a16="http://schemas.microsoft.com/office/drawing/2014/main" id="{2C5B3883-E881-35C9-FD2B-6E2E22FEB80F}"/>
              </a:ext>
            </a:extLst>
          </p:cNvPr>
          <p:cNvSpPr txBox="1"/>
          <p:nvPr/>
        </p:nvSpPr>
        <p:spPr>
          <a:xfrm>
            <a:off x="991841" y="2473488"/>
            <a:ext cx="10370368" cy="1015663"/>
          </a:xfrm>
          <a:prstGeom prst="rect">
            <a:avLst/>
          </a:prstGeom>
          <a:noFill/>
        </p:spPr>
        <p:txBody>
          <a:bodyPr wrap="square">
            <a:spAutoFit/>
          </a:bodyPr>
          <a:lstStyle/>
          <a:p>
            <a:pPr algn="just">
              <a:defRPr/>
            </a:pPr>
            <a:r>
              <a:rPr lang="en-US" sz="2000" dirty="0">
                <a:solidFill>
                  <a:schemeClr val="bg2">
                    <a:lumMod val="75000"/>
                  </a:schemeClr>
                </a:solidFill>
              </a:rPr>
              <a:t>• has a minimum consortium of 3 universities (HEI) from 3 countries (at least 2 from 2 different </a:t>
            </a:r>
            <a:r>
              <a:rPr lang="en-US" sz="2000" dirty="0" err="1">
                <a:solidFill>
                  <a:schemeClr val="bg2">
                    <a:lumMod val="75000"/>
                  </a:schemeClr>
                </a:solidFill>
              </a:rPr>
              <a:t>Programme</a:t>
            </a:r>
            <a:r>
              <a:rPr lang="en-US" sz="2000" dirty="0">
                <a:solidFill>
                  <a:schemeClr val="bg2">
                    <a:lumMod val="75000"/>
                  </a:schemeClr>
                </a:solidFill>
              </a:rPr>
              <a:t> Countries) – Research institutions (such as CNRS in France or </a:t>
            </a:r>
            <a:r>
              <a:rPr lang="en-US" sz="2000" dirty="0" err="1">
                <a:solidFill>
                  <a:schemeClr val="bg2">
                    <a:lumMod val="75000"/>
                  </a:schemeClr>
                </a:solidFill>
              </a:rPr>
              <a:t>Jožef</a:t>
            </a:r>
            <a:r>
              <a:rPr lang="en-US" sz="2000" dirty="0">
                <a:solidFill>
                  <a:schemeClr val="bg2">
                    <a:lumMod val="75000"/>
                  </a:schemeClr>
                </a:solidFill>
              </a:rPr>
              <a:t> Stefan Institute) cannot be partners (but can be associated partners)</a:t>
            </a:r>
          </a:p>
        </p:txBody>
      </p:sp>
      <p:sp>
        <p:nvSpPr>
          <p:cNvPr id="9" name="TextBox 8">
            <a:extLst>
              <a:ext uri="{FF2B5EF4-FFF2-40B4-BE49-F238E27FC236}">
                <a16:creationId xmlns:a16="http://schemas.microsoft.com/office/drawing/2014/main" id="{4A53348C-109E-A39D-666C-7F5EF2864D8C}"/>
              </a:ext>
            </a:extLst>
          </p:cNvPr>
          <p:cNvSpPr txBox="1"/>
          <p:nvPr/>
        </p:nvSpPr>
        <p:spPr>
          <a:xfrm>
            <a:off x="987847" y="3611175"/>
            <a:ext cx="10370368" cy="400110"/>
          </a:xfrm>
          <a:prstGeom prst="rect">
            <a:avLst/>
          </a:prstGeom>
          <a:noFill/>
        </p:spPr>
        <p:txBody>
          <a:bodyPr wrap="square">
            <a:spAutoFit/>
          </a:bodyPr>
          <a:lstStyle/>
          <a:p>
            <a:pPr algn="just">
              <a:defRPr/>
            </a:pPr>
            <a:r>
              <a:rPr lang="en-US" sz="2000" dirty="0">
                <a:solidFill>
                  <a:schemeClr val="bg2">
                    <a:lumMod val="75000"/>
                  </a:schemeClr>
                </a:solidFill>
              </a:rPr>
              <a:t>• provides a </a:t>
            </a:r>
            <a:r>
              <a:rPr lang="en-US" sz="2000" b="1" dirty="0">
                <a:solidFill>
                  <a:schemeClr val="bg2">
                    <a:lumMod val="75000"/>
                  </a:schemeClr>
                </a:solidFill>
              </a:rPr>
              <a:t>high degree of integration</a:t>
            </a:r>
            <a:r>
              <a:rPr lang="en-US" sz="2000" dirty="0">
                <a:solidFill>
                  <a:schemeClr val="bg2">
                    <a:lumMod val="75000"/>
                  </a:schemeClr>
                </a:solidFill>
              </a:rPr>
              <a:t> and excellent academic content.</a:t>
            </a:r>
          </a:p>
        </p:txBody>
      </p:sp>
      <p:sp>
        <p:nvSpPr>
          <p:cNvPr id="11" name="TextBox 10">
            <a:extLst>
              <a:ext uri="{FF2B5EF4-FFF2-40B4-BE49-F238E27FC236}">
                <a16:creationId xmlns:a16="http://schemas.microsoft.com/office/drawing/2014/main" id="{1A50C8DE-D0A7-39C7-21B1-208EAB9ECB8F}"/>
              </a:ext>
            </a:extLst>
          </p:cNvPr>
          <p:cNvSpPr txBox="1"/>
          <p:nvPr/>
        </p:nvSpPr>
        <p:spPr>
          <a:xfrm>
            <a:off x="983432" y="4128492"/>
            <a:ext cx="10370368" cy="400110"/>
          </a:xfrm>
          <a:prstGeom prst="rect">
            <a:avLst/>
          </a:prstGeom>
          <a:noFill/>
        </p:spPr>
        <p:txBody>
          <a:bodyPr wrap="square">
            <a:spAutoFit/>
          </a:bodyPr>
          <a:lstStyle/>
          <a:p>
            <a:pPr algn="just">
              <a:defRPr/>
            </a:pPr>
            <a:r>
              <a:rPr lang="en-US" sz="2000" dirty="0"/>
              <a:t>• requires compulsory physical mobility for all recruited students.</a:t>
            </a:r>
            <a:endParaRPr lang="fr-FR" sz="2000" dirty="0"/>
          </a:p>
        </p:txBody>
      </p:sp>
    </p:spTree>
    <p:extLst>
      <p:ext uri="{BB962C8B-B14F-4D97-AF65-F5344CB8AC3E}">
        <p14:creationId xmlns:p14="http://schemas.microsoft.com/office/powerpoint/2010/main" val="290675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E9C7-7114-E8B2-CBEB-86A68231B939}"/>
              </a:ext>
            </a:extLst>
          </p:cNvPr>
          <p:cNvSpPr>
            <a:spLocks noGrp="1"/>
          </p:cNvSpPr>
          <p:nvPr>
            <p:ph type="title"/>
          </p:nvPr>
        </p:nvSpPr>
        <p:spPr/>
        <p:txBody>
          <a:bodyPr/>
          <a:lstStyle/>
          <a:p>
            <a:pPr algn="ctr"/>
            <a:r>
              <a:rPr lang="fr-FR" b="1" dirty="0"/>
              <a:t>The Erasmus </a:t>
            </a:r>
            <a:r>
              <a:rPr lang="fr-FR" b="1" dirty="0" err="1"/>
              <a:t>Mundus</a:t>
            </a:r>
            <a:r>
              <a:rPr lang="fr-FR" b="1" dirty="0"/>
              <a:t> Programme</a:t>
            </a:r>
            <a:endParaRPr lang="en-SI" b="1" dirty="0"/>
          </a:p>
        </p:txBody>
      </p:sp>
      <p:sp>
        <p:nvSpPr>
          <p:cNvPr id="3" name="Content Placeholder 2">
            <a:extLst>
              <a:ext uri="{FF2B5EF4-FFF2-40B4-BE49-F238E27FC236}">
                <a16:creationId xmlns:a16="http://schemas.microsoft.com/office/drawing/2014/main" id="{2FAABA0B-C99A-CE27-00B1-E2CF23EEE94E}"/>
              </a:ext>
            </a:extLst>
          </p:cNvPr>
          <p:cNvSpPr>
            <a:spLocks noGrp="1"/>
          </p:cNvSpPr>
          <p:nvPr>
            <p:ph idx="1"/>
          </p:nvPr>
        </p:nvSpPr>
        <p:spPr>
          <a:xfrm>
            <a:off x="991841" y="1684193"/>
            <a:ext cx="10515600" cy="667271"/>
          </a:xfrm>
        </p:spPr>
        <p:txBody>
          <a:bodyPr>
            <a:normAutofit/>
          </a:bodyPr>
          <a:lstStyle/>
          <a:p>
            <a:pPr marL="0" indent="0">
              <a:buNone/>
            </a:pPr>
            <a:r>
              <a:rPr lang="en-US" sz="2000" dirty="0">
                <a:solidFill>
                  <a:schemeClr val="bg2">
                    <a:lumMod val="75000"/>
                  </a:schemeClr>
                </a:solidFill>
              </a:rPr>
              <a:t>• supports the implementation of prestigious, integrated, international Master </a:t>
            </a:r>
            <a:r>
              <a:rPr lang="en-US" sz="2000" dirty="0" err="1">
                <a:solidFill>
                  <a:schemeClr val="bg2">
                    <a:lumMod val="75000"/>
                  </a:schemeClr>
                </a:solidFill>
              </a:rPr>
              <a:t>programmes</a:t>
            </a:r>
            <a:r>
              <a:rPr lang="en-US" sz="2000" dirty="0">
                <a:solidFill>
                  <a:schemeClr val="bg2">
                    <a:lumMod val="75000"/>
                  </a:schemeClr>
                </a:solidFill>
              </a:rPr>
              <a:t>, jointly delivered by international consortia of higher education institutions (HEIs)</a:t>
            </a:r>
          </a:p>
        </p:txBody>
      </p:sp>
      <p:sp>
        <p:nvSpPr>
          <p:cNvPr id="4" name="Slide Number Placeholder 3">
            <a:extLst>
              <a:ext uri="{FF2B5EF4-FFF2-40B4-BE49-F238E27FC236}">
                <a16:creationId xmlns:a16="http://schemas.microsoft.com/office/drawing/2014/main" id="{C2D7E782-0C19-C75E-40B9-F08AEF048552}"/>
              </a:ext>
            </a:extLst>
          </p:cNvPr>
          <p:cNvSpPr>
            <a:spLocks noGrp="1"/>
          </p:cNvSpPr>
          <p:nvPr>
            <p:ph type="sldNum" sz="quarter" idx="12"/>
          </p:nvPr>
        </p:nvSpPr>
        <p:spPr/>
        <p:txBody>
          <a:bodyPr/>
          <a:lstStyle/>
          <a:p>
            <a:pPr>
              <a:defRPr/>
            </a:pPr>
            <a:fld id="{236AA870-0F5B-4AFD-A7DF-E59465C20D7B}" type="slidenum">
              <a:rPr lang="fr-FR" smtClean="0"/>
              <a:t>7</a:t>
            </a:fld>
            <a:endParaRPr lang="fr-FR"/>
          </a:p>
        </p:txBody>
      </p:sp>
      <p:pic>
        <p:nvPicPr>
          <p:cNvPr id="5" name="Image 3">
            <a:extLst>
              <a:ext uri="{FF2B5EF4-FFF2-40B4-BE49-F238E27FC236}">
                <a16:creationId xmlns:a16="http://schemas.microsoft.com/office/drawing/2014/main" id="{364109CC-AC7C-6405-91B2-EFAA3490A7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25859"/>
            <a:ext cx="2051246" cy="678532"/>
          </a:xfrm>
          <a:prstGeom prst="rect">
            <a:avLst/>
          </a:prstGeom>
        </p:spPr>
      </p:pic>
      <p:sp>
        <p:nvSpPr>
          <p:cNvPr id="7" name="TextBox 6">
            <a:extLst>
              <a:ext uri="{FF2B5EF4-FFF2-40B4-BE49-F238E27FC236}">
                <a16:creationId xmlns:a16="http://schemas.microsoft.com/office/drawing/2014/main" id="{2C5B3883-E881-35C9-FD2B-6E2E22FEB80F}"/>
              </a:ext>
            </a:extLst>
          </p:cNvPr>
          <p:cNvSpPr txBox="1"/>
          <p:nvPr/>
        </p:nvSpPr>
        <p:spPr>
          <a:xfrm>
            <a:off x="991841" y="2473488"/>
            <a:ext cx="10370368" cy="1015663"/>
          </a:xfrm>
          <a:prstGeom prst="rect">
            <a:avLst/>
          </a:prstGeom>
          <a:noFill/>
        </p:spPr>
        <p:txBody>
          <a:bodyPr wrap="square">
            <a:spAutoFit/>
          </a:bodyPr>
          <a:lstStyle/>
          <a:p>
            <a:pPr algn="just">
              <a:defRPr/>
            </a:pPr>
            <a:r>
              <a:rPr lang="en-US" sz="2000" dirty="0">
                <a:solidFill>
                  <a:schemeClr val="bg2">
                    <a:lumMod val="75000"/>
                  </a:schemeClr>
                </a:solidFill>
              </a:rPr>
              <a:t>• has a minimum consortium of 3 universities (HEI) from 3 countries (at least 2 from 2 different </a:t>
            </a:r>
            <a:r>
              <a:rPr lang="en-US" sz="2000" dirty="0" err="1">
                <a:solidFill>
                  <a:schemeClr val="bg2">
                    <a:lumMod val="75000"/>
                  </a:schemeClr>
                </a:solidFill>
              </a:rPr>
              <a:t>Programme</a:t>
            </a:r>
            <a:r>
              <a:rPr lang="en-US" sz="2000" dirty="0">
                <a:solidFill>
                  <a:schemeClr val="bg2">
                    <a:lumMod val="75000"/>
                  </a:schemeClr>
                </a:solidFill>
              </a:rPr>
              <a:t> Countries) – Research institutions (such as CNRS in France or </a:t>
            </a:r>
            <a:r>
              <a:rPr lang="en-US" sz="2000" dirty="0" err="1">
                <a:solidFill>
                  <a:schemeClr val="bg2">
                    <a:lumMod val="75000"/>
                  </a:schemeClr>
                </a:solidFill>
              </a:rPr>
              <a:t>Jožef</a:t>
            </a:r>
            <a:r>
              <a:rPr lang="en-US" sz="2000" dirty="0">
                <a:solidFill>
                  <a:schemeClr val="bg2">
                    <a:lumMod val="75000"/>
                  </a:schemeClr>
                </a:solidFill>
              </a:rPr>
              <a:t> Stefan Institute) cannot be partners (but can be associated partners)</a:t>
            </a:r>
          </a:p>
        </p:txBody>
      </p:sp>
      <p:sp>
        <p:nvSpPr>
          <p:cNvPr id="9" name="TextBox 8">
            <a:extLst>
              <a:ext uri="{FF2B5EF4-FFF2-40B4-BE49-F238E27FC236}">
                <a16:creationId xmlns:a16="http://schemas.microsoft.com/office/drawing/2014/main" id="{4A53348C-109E-A39D-666C-7F5EF2864D8C}"/>
              </a:ext>
            </a:extLst>
          </p:cNvPr>
          <p:cNvSpPr txBox="1"/>
          <p:nvPr/>
        </p:nvSpPr>
        <p:spPr>
          <a:xfrm>
            <a:off x="987847" y="3611175"/>
            <a:ext cx="10370368" cy="400110"/>
          </a:xfrm>
          <a:prstGeom prst="rect">
            <a:avLst/>
          </a:prstGeom>
          <a:noFill/>
        </p:spPr>
        <p:txBody>
          <a:bodyPr wrap="square">
            <a:spAutoFit/>
          </a:bodyPr>
          <a:lstStyle/>
          <a:p>
            <a:pPr algn="just">
              <a:defRPr/>
            </a:pPr>
            <a:r>
              <a:rPr lang="en-US" sz="2000" dirty="0">
                <a:solidFill>
                  <a:schemeClr val="bg2">
                    <a:lumMod val="75000"/>
                  </a:schemeClr>
                </a:solidFill>
              </a:rPr>
              <a:t>• provides a </a:t>
            </a:r>
            <a:r>
              <a:rPr lang="en-US" sz="2000" b="1" dirty="0">
                <a:solidFill>
                  <a:schemeClr val="bg2">
                    <a:lumMod val="75000"/>
                  </a:schemeClr>
                </a:solidFill>
              </a:rPr>
              <a:t>high degree of integration</a:t>
            </a:r>
            <a:r>
              <a:rPr lang="en-US" sz="2000" dirty="0">
                <a:solidFill>
                  <a:schemeClr val="bg2">
                    <a:lumMod val="75000"/>
                  </a:schemeClr>
                </a:solidFill>
              </a:rPr>
              <a:t> and excellent academic content.</a:t>
            </a:r>
          </a:p>
        </p:txBody>
      </p:sp>
      <p:sp>
        <p:nvSpPr>
          <p:cNvPr id="11" name="TextBox 10">
            <a:extLst>
              <a:ext uri="{FF2B5EF4-FFF2-40B4-BE49-F238E27FC236}">
                <a16:creationId xmlns:a16="http://schemas.microsoft.com/office/drawing/2014/main" id="{1A50C8DE-D0A7-39C7-21B1-208EAB9ECB8F}"/>
              </a:ext>
            </a:extLst>
          </p:cNvPr>
          <p:cNvSpPr txBox="1"/>
          <p:nvPr/>
        </p:nvSpPr>
        <p:spPr>
          <a:xfrm>
            <a:off x="983432" y="4128492"/>
            <a:ext cx="10370368" cy="400110"/>
          </a:xfrm>
          <a:prstGeom prst="rect">
            <a:avLst/>
          </a:prstGeom>
          <a:noFill/>
        </p:spPr>
        <p:txBody>
          <a:bodyPr wrap="square">
            <a:spAutoFit/>
          </a:bodyPr>
          <a:lstStyle/>
          <a:p>
            <a:pPr algn="just">
              <a:defRPr/>
            </a:pPr>
            <a:r>
              <a:rPr lang="en-US" sz="2000" dirty="0">
                <a:solidFill>
                  <a:schemeClr val="bg2">
                    <a:lumMod val="75000"/>
                  </a:schemeClr>
                </a:solidFill>
              </a:rPr>
              <a:t>• requires compulsory physical mobility for all recruited students.</a:t>
            </a:r>
            <a:endParaRPr lang="fr-FR" sz="2000" dirty="0">
              <a:solidFill>
                <a:schemeClr val="bg2">
                  <a:lumMod val="75000"/>
                </a:schemeClr>
              </a:solidFill>
            </a:endParaRPr>
          </a:p>
        </p:txBody>
      </p:sp>
      <p:sp>
        <p:nvSpPr>
          <p:cNvPr id="13" name="TextBox 12">
            <a:extLst>
              <a:ext uri="{FF2B5EF4-FFF2-40B4-BE49-F238E27FC236}">
                <a16:creationId xmlns:a16="http://schemas.microsoft.com/office/drawing/2014/main" id="{0418B5D7-FBF9-242F-3185-98578177F44B}"/>
              </a:ext>
            </a:extLst>
          </p:cNvPr>
          <p:cNvSpPr txBox="1"/>
          <p:nvPr/>
        </p:nvSpPr>
        <p:spPr>
          <a:xfrm>
            <a:off x="963861" y="4650363"/>
            <a:ext cx="10370368" cy="707886"/>
          </a:xfrm>
          <a:prstGeom prst="rect">
            <a:avLst/>
          </a:prstGeom>
          <a:noFill/>
        </p:spPr>
        <p:txBody>
          <a:bodyPr wrap="square">
            <a:spAutoFit/>
          </a:bodyPr>
          <a:lstStyle/>
          <a:p>
            <a:pPr algn="just">
              <a:defRPr/>
            </a:pPr>
            <a:r>
              <a:rPr lang="en-US" sz="2000" dirty="0"/>
              <a:t>• provides important </a:t>
            </a:r>
            <a:r>
              <a:rPr lang="en-US" sz="2000" b="1" dirty="0"/>
              <a:t>financial support to institutions</a:t>
            </a:r>
            <a:r>
              <a:rPr lang="en-US" sz="2000" dirty="0"/>
              <a:t> (750€/student/month) and </a:t>
            </a:r>
            <a:r>
              <a:rPr lang="en-US" sz="2000" b="1" dirty="0"/>
              <a:t>scholarships </a:t>
            </a:r>
            <a:r>
              <a:rPr lang="en-US" sz="2000" dirty="0"/>
              <a:t>to the best candidates worldwide (1,400€/month/student, max 33,600€ per student).</a:t>
            </a:r>
          </a:p>
        </p:txBody>
      </p:sp>
    </p:spTree>
    <p:extLst>
      <p:ext uri="{BB962C8B-B14F-4D97-AF65-F5344CB8AC3E}">
        <p14:creationId xmlns:p14="http://schemas.microsoft.com/office/powerpoint/2010/main" val="181554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E9C7-7114-E8B2-CBEB-86A68231B939}"/>
              </a:ext>
            </a:extLst>
          </p:cNvPr>
          <p:cNvSpPr>
            <a:spLocks noGrp="1"/>
          </p:cNvSpPr>
          <p:nvPr>
            <p:ph type="title"/>
          </p:nvPr>
        </p:nvSpPr>
        <p:spPr/>
        <p:txBody>
          <a:bodyPr/>
          <a:lstStyle/>
          <a:p>
            <a:pPr algn="ctr"/>
            <a:r>
              <a:rPr lang="fr-FR" b="1" dirty="0"/>
              <a:t>The Erasmus </a:t>
            </a:r>
            <a:r>
              <a:rPr lang="fr-FR" b="1" dirty="0" err="1"/>
              <a:t>Mundus</a:t>
            </a:r>
            <a:r>
              <a:rPr lang="fr-FR" b="1" dirty="0"/>
              <a:t> Programme</a:t>
            </a:r>
            <a:endParaRPr lang="en-SI" b="1" dirty="0"/>
          </a:p>
        </p:txBody>
      </p:sp>
      <p:sp>
        <p:nvSpPr>
          <p:cNvPr id="3" name="Content Placeholder 2">
            <a:extLst>
              <a:ext uri="{FF2B5EF4-FFF2-40B4-BE49-F238E27FC236}">
                <a16:creationId xmlns:a16="http://schemas.microsoft.com/office/drawing/2014/main" id="{2FAABA0B-C99A-CE27-00B1-E2CF23EEE94E}"/>
              </a:ext>
            </a:extLst>
          </p:cNvPr>
          <p:cNvSpPr>
            <a:spLocks noGrp="1"/>
          </p:cNvSpPr>
          <p:nvPr>
            <p:ph idx="1"/>
          </p:nvPr>
        </p:nvSpPr>
        <p:spPr>
          <a:xfrm>
            <a:off x="991841" y="1684193"/>
            <a:ext cx="10515600" cy="667271"/>
          </a:xfrm>
        </p:spPr>
        <p:txBody>
          <a:bodyPr>
            <a:normAutofit/>
          </a:bodyPr>
          <a:lstStyle/>
          <a:p>
            <a:pPr marL="0" indent="0">
              <a:buNone/>
            </a:pPr>
            <a:r>
              <a:rPr lang="en-US" sz="2000" dirty="0">
                <a:solidFill>
                  <a:schemeClr val="bg2">
                    <a:lumMod val="75000"/>
                  </a:schemeClr>
                </a:solidFill>
              </a:rPr>
              <a:t>• supports the implementation of prestigious, integrated, international Master </a:t>
            </a:r>
            <a:r>
              <a:rPr lang="en-US" sz="2000" dirty="0" err="1">
                <a:solidFill>
                  <a:schemeClr val="bg2">
                    <a:lumMod val="75000"/>
                  </a:schemeClr>
                </a:solidFill>
              </a:rPr>
              <a:t>programmes</a:t>
            </a:r>
            <a:r>
              <a:rPr lang="en-US" sz="2000" dirty="0">
                <a:solidFill>
                  <a:schemeClr val="bg2">
                    <a:lumMod val="75000"/>
                  </a:schemeClr>
                </a:solidFill>
              </a:rPr>
              <a:t>, jointly delivered by international consortia of higher education institutions (HEIs)</a:t>
            </a:r>
          </a:p>
        </p:txBody>
      </p:sp>
      <p:sp>
        <p:nvSpPr>
          <p:cNvPr id="4" name="Slide Number Placeholder 3">
            <a:extLst>
              <a:ext uri="{FF2B5EF4-FFF2-40B4-BE49-F238E27FC236}">
                <a16:creationId xmlns:a16="http://schemas.microsoft.com/office/drawing/2014/main" id="{C2D7E782-0C19-C75E-40B9-F08AEF048552}"/>
              </a:ext>
            </a:extLst>
          </p:cNvPr>
          <p:cNvSpPr>
            <a:spLocks noGrp="1"/>
          </p:cNvSpPr>
          <p:nvPr>
            <p:ph type="sldNum" sz="quarter" idx="12"/>
          </p:nvPr>
        </p:nvSpPr>
        <p:spPr/>
        <p:txBody>
          <a:bodyPr/>
          <a:lstStyle/>
          <a:p>
            <a:pPr>
              <a:defRPr/>
            </a:pPr>
            <a:fld id="{236AA870-0F5B-4AFD-A7DF-E59465C20D7B}" type="slidenum">
              <a:rPr lang="fr-FR" smtClean="0"/>
              <a:t>8</a:t>
            </a:fld>
            <a:endParaRPr lang="fr-FR"/>
          </a:p>
        </p:txBody>
      </p:sp>
      <p:pic>
        <p:nvPicPr>
          <p:cNvPr id="5" name="Image 3">
            <a:extLst>
              <a:ext uri="{FF2B5EF4-FFF2-40B4-BE49-F238E27FC236}">
                <a16:creationId xmlns:a16="http://schemas.microsoft.com/office/drawing/2014/main" id="{364109CC-AC7C-6405-91B2-EFAA3490A7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25859"/>
            <a:ext cx="2051246" cy="678532"/>
          </a:xfrm>
          <a:prstGeom prst="rect">
            <a:avLst/>
          </a:prstGeom>
        </p:spPr>
      </p:pic>
      <p:sp>
        <p:nvSpPr>
          <p:cNvPr id="7" name="TextBox 6">
            <a:extLst>
              <a:ext uri="{FF2B5EF4-FFF2-40B4-BE49-F238E27FC236}">
                <a16:creationId xmlns:a16="http://schemas.microsoft.com/office/drawing/2014/main" id="{2C5B3883-E881-35C9-FD2B-6E2E22FEB80F}"/>
              </a:ext>
            </a:extLst>
          </p:cNvPr>
          <p:cNvSpPr txBox="1"/>
          <p:nvPr/>
        </p:nvSpPr>
        <p:spPr>
          <a:xfrm>
            <a:off x="991841" y="2473488"/>
            <a:ext cx="10370368" cy="1015663"/>
          </a:xfrm>
          <a:prstGeom prst="rect">
            <a:avLst/>
          </a:prstGeom>
          <a:noFill/>
        </p:spPr>
        <p:txBody>
          <a:bodyPr wrap="square">
            <a:spAutoFit/>
          </a:bodyPr>
          <a:lstStyle/>
          <a:p>
            <a:pPr algn="just">
              <a:defRPr/>
            </a:pPr>
            <a:r>
              <a:rPr lang="en-US" sz="2000" dirty="0">
                <a:solidFill>
                  <a:schemeClr val="bg2">
                    <a:lumMod val="75000"/>
                  </a:schemeClr>
                </a:solidFill>
              </a:rPr>
              <a:t>• has a minimum consortium of 3 universities (HEI) from 3 countries (at least 2 from 2 different </a:t>
            </a:r>
            <a:r>
              <a:rPr lang="en-US" sz="2000" dirty="0" err="1">
                <a:solidFill>
                  <a:schemeClr val="bg2">
                    <a:lumMod val="75000"/>
                  </a:schemeClr>
                </a:solidFill>
              </a:rPr>
              <a:t>Programme</a:t>
            </a:r>
            <a:r>
              <a:rPr lang="en-US" sz="2000" dirty="0">
                <a:solidFill>
                  <a:schemeClr val="bg2">
                    <a:lumMod val="75000"/>
                  </a:schemeClr>
                </a:solidFill>
              </a:rPr>
              <a:t> Countries) – Research institutions (such as CNRS in France or </a:t>
            </a:r>
            <a:r>
              <a:rPr lang="en-US" sz="2000" dirty="0" err="1">
                <a:solidFill>
                  <a:schemeClr val="bg2">
                    <a:lumMod val="75000"/>
                  </a:schemeClr>
                </a:solidFill>
              </a:rPr>
              <a:t>Jožef</a:t>
            </a:r>
            <a:r>
              <a:rPr lang="en-US" sz="2000" dirty="0">
                <a:solidFill>
                  <a:schemeClr val="bg2">
                    <a:lumMod val="75000"/>
                  </a:schemeClr>
                </a:solidFill>
              </a:rPr>
              <a:t> Stefan Institute) cannot be partners (but can be associated partners)</a:t>
            </a:r>
          </a:p>
        </p:txBody>
      </p:sp>
      <p:sp>
        <p:nvSpPr>
          <p:cNvPr id="9" name="TextBox 8">
            <a:extLst>
              <a:ext uri="{FF2B5EF4-FFF2-40B4-BE49-F238E27FC236}">
                <a16:creationId xmlns:a16="http://schemas.microsoft.com/office/drawing/2014/main" id="{4A53348C-109E-A39D-666C-7F5EF2864D8C}"/>
              </a:ext>
            </a:extLst>
          </p:cNvPr>
          <p:cNvSpPr txBox="1"/>
          <p:nvPr/>
        </p:nvSpPr>
        <p:spPr>
          <a:xfrm>
            <a:off x="987847" y="3611175"/>
            <a:ext cx="10370368" cy="400110"/>
          </a:xfrm>
          <a:prstGeom prst="rect">
            <a:avLst/>
          </a:prstGeom>
          <a:noFill/>
        </p:spPr>
        <p:txBody>
          <a:bodyPr wrap="square">
            <a:spAutoFit/>
          </a:bodyPr>
          <a:lstStyle/>
          <a:p>
            <a:pPr algn="just">
              <a:defRPr/>
            </a:pPr>
            <a:r>
              <a:rPr lang="en-US" sz="2000" dirty="0">
                <a:solidFill>
                  <a:schemeClr val="bg2">
                    <a:lumMod val="75000"/>
                  </a:schemeClr>
                </a:solidFill>
              </a:rPr>
              <a:t>• provides a </a:t>
            </a:r>
            <a:r>
              <a:rPr lang="en-US" sz="2000" b="1" dirty="0">
                <a:solidFill>
                  <a:schemeClr val="bg2">
                    <a:lumMod val="75000"/>
                  </a:schemeClr>
                </a:solidFill>
              </a:rPr>
              <a:t>high degree of integration</a:t>
            </a:r>
            <a:r>
              <a:rPr lang="en-US" sz="2000" dirty="0">
                <a:solidFill>
                  <a:schemeClr val="bg2">
                    <a:lumMod val="75000"/>
                  </a:schemeClr>
                </a:solidFill>
              </a:rPr>
              <a:t> and excellent academic content.</a:t>
            </a:r>
          </a:p>
        </p:txBody>
      </p:sp>
      <p:sp>
        <p:nvSpPr>
          <p:cNvPr id="11" name="TextBox 10">
            <a:extLst>
              <a:ext uri="{FF2B5EF4-FFF2-40B4-BE49-F238E27FC236}">
                <a16:creationId xmlns:a16="http://schemas.microsoft.com/office/drawing/2014/main" id="{1A50C8DE-D0A7-39C7-21B1-208EAB9ECB8F}"/>
              </a:ext>
            </a:extLst>
          </p:cNvPr>
          <p:cNvSpPr txBox="1"/>
          <p:nvPr/>
        </p:nvSpPr>
        <p:spPr>
          <a:xfrm>
            <a:off x="983432" y="4128492"/>
            <a:ext cx="10370368" cy="400110"/>
          </a:xfrm>
          <a:prstGeom prst="rect">
            <a:avLst/>
          </a:prstGeom>
          <a:noFill/>
        </p:spPr>
        <p:txBody>
          <a:bodyPr wrap="square">
            <a:spAutoFit/>
          </a:bodyPr>
          <a:lstStyle/>
          <a:p>
            <a:pPr algn="just">
              <a:defRPr/>
            </a:pPr>
            <a:r>
              <a:rPr lang="en-US" sz="2000" dirty="0">
                <a:solidFill>
                  <a:schemeClr val="bg2">
                    <a:lumMod val="75000"/>
                  </a:schemeClr>
                </a:solidFill>
              </a:rPr>
              <a:t>• requires compulsory physical mobility for all recruited students.</a:t>
            </a:r>
            <a:endParaRPr lang="fr-FR" sz="2000" dirty="0">
              <a:solidFill>
                <a:schemeClr val="bg2">
                  <a:lumMod val="75000"/>
                </a:schemeClr>
              </a:solidFill>
            </a:endParaRPr>
          </a:p>
        </p:txBody>
      </p:sp>
      <p:sp>
        <p:nvSpPr>
          <p:cNvPr id="13" name="TextBox 12">
            <a:extLst>
              <a:ext uri="{FF2B5EF4-FFF2-40B4-BE49-F238E27FC236}">
                <a16:creationId xmlns:a16="http://schemas.microsoft.com/office/drawing/2014/main" id="{0418B5D7-FBF9-242F-3185-98578177F44B}"/>
              </a:ext>
            </a:extLst>
          </p:cNvPr>
          <p:cNvSpPr txBox="1"/>
          <p:nvPr/>
        </p:nvSpPr>
        <p:spPr>
          <a:xfrm>
            <a:off x="963861" y="4650363"/>
            <a:ext cx="10370368" cy="707886"/>
          </a:xfrm>
          <a:prstGeom prst="rect">
            <a:avLst/>
          </a:prstGeom>
          <a:noFill/>
        </p:spPr>
        <p:txBody>
          <a:bodyPr wrap="square">
            <a:spAutoFit/>
          </a:bodyPr>
          <a:lstStyle/>
          <a:p>
            <a:pPr algn="just">
              <a:defRPr/>
            </a:pPr>
            <a:r>
              <a:rPr lang="en-US" sz="2000" dirty="0">
                <a:solidFill>
                  <a:schemeClr val="bg2">
                    <a:lumMod val="75000"/>
                  </a:schemeClr>
                </a:solidFill>
              </a:rPr>
              <a:t>• provides important </a:t>
            </a:r>
            <a:r>
              <a:rPr lang="en-US" sz="2000" b="1" dirty="0">
                <a:solidFill>
                  <a:schemeClr val="bg2">
                    <a:lumMod val="75000"/>
                  </a:schemeClr>
                </a:solidFill>
              </a:rPr>
              <a:t>financial support to institutions</a:t>
            </a:r>
            <a:r>
              <a:rPr lang="en-US" sz="2000" dirty="0">
                <a:solidFill>
                  <a:schemeClr val="bg2">
                    <a:lumMod val="75000"/>
                  </a:schemeClr>
                </a:solidFill>
              </a:rPr>
              <a:t> (750€/student/month) and </a:t>
            </a:r>
            <a:r>
              <a:rPr lang="en-US" sz="2000" b="1" dirty="0">
                <a:solidFill>
                  <a:schemeClr val="bg2">
                    <a:lumMod val="75000"/>
                  </a:schemeClr>
                </a:solidFill>
              </a:rPr>
              <a:t>scholarships </a:t>
            </a:r>
            <a:r>
              <a:rPr lang="en-US" sz="2000" dirty="0">
                <a:solidFill>
                  <a:schemeClr val="bg2">
                    <a:lumMod val="75000"/>
                  </a:schemeClr>
                </a:solidFill>
              </a:rPr>
              <a:t>to the best candidates worldwide (1,400€/month/student, max 33,600€ per student).</a:t>
            </a:r>
          </a:p>
        </p:txBody>
      </p:sp>
      <p:sp>
        <p:nvSpPr>
          <p:cNvPr id="15" name="TextBox 14">
            <a:extLst>
              <a:ext uri="{FF2B5EF4-FFF2-40B4-BE49-F238E27FC236}">
                <a16:creationId xmlns:a16="http://schemas.microsoft.com/office/drawing/2014/main" id="{FF23EDE1-2D55-0BA2-7CB5-48D0067C8018}"/>
              </a:ext>
            </a:extLst>
          </p:cNvPr>
          <p:cNvSpPr txBox="1"/>
          <p:nvPr/>
        </p:nvSpPr>
        <p:spPr>
          <a:xfrm>
            <a:off x="963861" y="5480273"/>
            <a:ext cx="10370368" cy="400110"/>
          </a:xfrm>
          <a:prstGeom prst="rect">
            <a:avLst/>
          </a:prstGeom>
          <a:noFill/>
        </p:spPr>
        <p:txBody>
          <a:bodyPr wrap="square">
            <a:spAutoFit/>
          </a:bodyPr>
          <a:lstStyle/>
          <a:p>
            <a:pPr algn="just">
              <a:defRPr/>
            </a:pPr>
            <a:r>
              <a:rPr lang="en-US" sz="2000" dirty="0"/>
              <a:t>• requires mandatory participation of international scholars.</a:t>
            </a:r>
            <a:endParaRPr lang="fr-FR" sz="2000" dirty="0"/>
          </a:p>
        </p:txBody>
      </p:sp>
    </p:spTree>
    <p:extLst>
      <p:ext uri="{BB962C8B-B14F-4D97-AF65-F5344CB8AC3E}">
        <p14:creationId xmlns:p14="http://schemas.microsoft.com/office/powerpoint/2010/main" val="92751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9358C3B-1DDE-4850-8EBE-B9DBC39897A1}"/>
              </a:ext>
            </a:extLst>
          </p:cNvPr>
          <p:cNvSpPr>
            <a:spLocks noGrp="1"/>
          </p:cNvSpPr>
          <p:nvPr>
            <p:ph type="sldNum" sz="quarter" idx="12"/>
          </p:nvPr>
        </p:nvSpPr>
        <p:spPr/>
        <p:txBody>
          <a:bodyPr/>
          <a:lstStyle/>
          <a:p>
            <a:pPr>
              <a:defRPr/>
            </a:pPr>
            <a:fld id="{236AA870-0F5B-4AFD-A7DF-E59465C20D7B}" type="slidenum">
              <a:rPr lang="fr-FR" smtClean="0"/>
              <a:t>9</a:t>
            </a:fld>
            <a:endParaRPr lang="fr-FR"/>
          </a:p>
        </p:txBody>
      </p:sp>
      <p:pic>
        <p:nvPicPr>
          <p:cNvPr id="3" name="Image 2">
            <a:extLst>
              <a:ext uri="{FF2B5EF4-FFF2-40B4-BE49-F238E27FC236}">
                <a16:creationId xmlns:a16="http://schemas.microsoft.com/office/drawing/2014/main" id="{3DB0B305-7621-4EFB-B364-3D803EF49830}"/>
              </a:ext>
            </a:extLst>
          </p:cNvPr>
          <p:cNvPicPr>
            <a:picLocks noChangeAspect="1"/>
          </p:cNvPicPr>
          <p:nvPr/>
        </p:nvPicPr>
        <p:blipFill>
          <a:blip r:embed="rId3"/>
          <a:stretch>
            <a:fillRect/>
          </a:stretch>
        </p:blipFill>
        <p:spPr>
          <a:xfrm>
            <a:off x="3566318" y="1551281"/>
            <a:ext cx="6634137" cy="4987631"/>
          </a:xfrm>
          <a:prstGeom prst="rect">
            <a:avLst/>
          </a:prstGeom>
        </p:spPr>
      </p:pic>
      <p:sp>
        <p:nvSpPr>
          <p:cNvPr id="4" name="Content Placeholder 1">
            <a:extLst>
              <a:ext uri="{FF2B5EF4-FFF2-40B4-BE49-F238E27FC236}">
                <a16:creationId xmlns:a16="http://schemas.microsoft.com/office/drawing/2014/main" id="{67B9B78D-050E-496A-9B32-5B8DBCADE715}"/>
              </a:ext>
            </a:extLst>
          </p:cNvPr>
          <p:cNvSpPr txBox="1"/>
          <p:nvPr/>
        </p:nvSpPr>
        <p:spPr bwMode="auto">
          <a:xfrm>
            <a:off x="191344" y="836712"/>
            <a:ext cx="11809312" cy="809757"/>
          </a:xfrm>
        </p:spPr>
        <p:txBody>
          <a:bodyPr/>
          <a:lstStyle>
            <a:lvl1pPr marL="228600" indent="-228600" algn="l" defTabSz="914400">
              <a:lnSpc>
                <a:spcPct val="90000"/>
              </a:lnSpc>
              <a:spcBef>
                <a:spcPts val="1000"/>
              </a:spcBef>
              <a:buFont typeface="Arial"/>
              <a:buChar char="•"/>
              <a:defRPr sz="2800">
                <a:solidFill>
                  <a:schemeClr val="tx1"/>
                </a:solidFill>
                <a:latin typeface="Arial"/>
                <a:ea typeface="+mn-ea"/>
                <a:cs typeface="Arial"/>
              </a:defRPr>
            </a:lvl1pPr>
            <a:lvl2pPr marL="685800" indent="-228600" algn="l" defTabSz="914400">
              <a:lnSpc>
                <a:spcPct val="90000"/>
              </a:lnSpc>
              <a:spcBef>
                <a:spcPts val="500"/>
              </a:spcBef>
              <a:buFont typeface="Arial"/>
              <a:buChar char="•"/>
              <a:defRPr sz="2400">
                <a:solidFill>
                  <a:schemeClr val="tx1"/>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Arial"/>
                <a:ea typeface="+mn-ea"/>
                <a:cs typeface="Arial"/>
              </a:defRPr>
            </a:lvl3pPr>
            <a:lvl4pPr marL="1600200" indent="-228600" algn="l" defTabSz="914400">
              <a:lnSpc>
                <a:spcPct val="90000"/>
              </a:lnSpc>
              <a:spcBef>
                <a:spcPts val="500"/>
              </a:spcBef>
              <a:buFont typeface="Arial"/>
              <a:buChar char="•"/>
              <a:defRPr sz="1800">
                <a:solidFill>
                  <a:schemeClr val="tx1"/>
                </a:solidFill>
                <a:latin typeface="Arial"/>
                <a:ea typeface="+mn-ea"/>
                <a:cs typeface="Arial"/>
              </a:defRPr>
            </a:lvl4pPr>
            <a:lvl5pPr marL="2057400" indent="-228600" algn="l" defTabSz="914400">
              <a:lnSpc>
                <a:spcPct val="9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gn="just">
              <a:spcBef>
                <a:spcPts val="600"/>
              </a:spcBef>
              <a:buClr>
                <a:srgbClr val="C00000"/>
              </a:buClr>
              <a:buNone/>
              <a:defRPr/>
            </a:pPr>
            <a:r>
              <a:rPr lang="en-US" sz="2000" dirty="0">
                <a:ea typeface="Arial Unicode MS"/>
              </a:rPr>
              <a:t>In January 2022, </a:t>
            </a:r>
            <a:r>
              <a:rPr lang="en-US" sz="2000" dirty="0" err="1">
                <a:ea typeface="Arial Unicode MS"/>
              </a:rPr>
              <a:t>SpaceMed</a:t>
            </a:r>
            <a:r>
              <a:rPr lang="en-US" sz="2000" dirty="0">
                <a:ea typeface="Arial Unicode MS"/>
              </a:rPr>
              <a:t> received a short-term (15-month) grant (55k€) to support the establishment of a joint Erasmus Mundus Master </a:t>
            </a:r>
            <a:r>
              <a:rPr lang="en-US" sz="2000" dirty="0" err="1">
                <a:ea typeface="Arial Unicode MS"/>
              </a:rPr>
              <a:t>Programme</a:t>
            </a:r>
            <a:r>
              <a:rPr lang="en-US" sz="2000" dirty="0">
                <a:ea typeface="Arial Unicode MS"/>
              </a:rPr>
              <a:t>.</a:t>
            </a:r>
          </a:p>
          <a:p>
            <a:pPr algn="just">
              <a:spcBef>
                <a:spcPts val="600"/>
              </a:spcBef>
              <a:buClr>
                <a:srgbClr val="C00000"/>
              </a:buClr>
              <a:buFont typeface="Wingdings"/>
              <a:buChar char="ü"/>
              <a:defRPr/>
            </a:pPr>
            <a:endParaRPr lang="en-US" dirty="0">
              <a:ea typeface="Arial Unicode MS"/>
              <a:cs typeface="Arial"/>
            </a:endParaRPr>
          </a:p>
        </p:txBody>
      </p:sp>
      <p:pic>
        <p:nvPicPr>
          <p:cNvPr id="5" name="Image 3">
            <a:extLst>
              <a:ext uri="{FF2B5EF4-FFF2-40B4-BE49-F238E27FC236}">
                <a16:creationId xmlns:a16="http://schemas.microsoft.com/office/drawing/2014/main" id="{FDCEE471-8F5E-D6E5-9144-CFFA734C95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44" y="25859"/>
            <a:ext cx="2051246" cy="678532"/>
          </a:xfrm>
          <a:prstGeom prst="rect">
            <a:avLst/>
          </a:prstGeom>
        </p:spPr>
      </p:pic>
      <p:sp>
        <p:nvSpPr>
          <p:cNvPr id="6" name="Oval 5">
            <a:extLst>
              <a:ext uri="{FF2B5EF4-FFF2-40B4-BE49-F238E27FC236}">
                <a16:creationId xmlns:a16="http://schemas.microsoft.com/office/drawing/2014/main" id="{09A898B3-CF7A-F096-D0ED-EAB77EEF3BE4}"/>
              </a:ext>
            </a:extLst>
          </p:cNvPr>
          <p:cNvSpPr/>
          <p:nvPr/>
        </p:nvSpPr>
        <p:spPr>
          <a:xfrm>
            <a:off x="3566319" y="6093296"/>
            <a:ext cx="2241649" cy="764704"/>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spTree>
    <p:extLst>
      <p:ext uri="{BB962C8B-B14F-4D97-AF65-F5344CB8AC3E}">
        <p14:creationId xmlns:p14="http://schemas.microsoft.com/office/powerpoint/2010/main" val="203313325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7177</TotalTime>
  <Words>2439</Words>
  <Application>Microsoft Macintosh PowerPoint</Application>
  <DocSecurity>0</DocSecurity>
  <PresentationFormat>Widescreen</PresentationFormat>
  <Paragraphs>236</Paragraphs>
  <Slides>29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Thème Office</vt:lpstr>
      <vt:lpstr>PowerPoint Presentation</vt:lpstr>
      <vt:lpstr>PowerPoint Presentation</vt:lpstr>
      <vt:lpstr>The Erasmus Mundus Programme</vt:lpstr>
      <vt:lpstr>The Erasmus Mundus Programme</vt:lpstr>
      <vt:lpstr>The Erasmus Mundus Programme</vt:lpstr>
      <vt:lpstr>The Erasmus Mundus Programme</vt:lpstr>
      <vt:lpstr>The Erasmus Mundus Programme</vt:lpstr>
      <vt:lpstr>The Erasmus Mundus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schedule</vt:lpstr>
      <vt:lpstr>PowerPoint Presentation</vt:lpstr>
      <vt:lpstr>PowerPoint Presentation</vt:lpstr>
      <vt:lpstr>Associated partners</vt:lpstr>
      <vt:lpstr>Associated partners</vt:lpstr>
      <vt:lpstr>Associated partners</vt:lpstr>
      <vt:lpstr>Associated partners</vt:lpstr>
      <vt:lpstr>Associated partners</vt:lpstr>
      <vt:lpstr>Associated partners</vt:lpstr>
      <vt:lpstr>Associated partners</vt:lpstr>
      <vt:lpstr>PowerPoint Presentation</vt:lpstr>
      <vt:lpstr>PowerPoint Presentation</vt:lpstr>
      <vt:lpstr>What is the Erasmus Mundus Programme?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Pierre Denise</dc:creator>
  <cp:keywords/>
  <dc:description/>
  <cp:lastModifiedBy>igor.mekjavic@ijs.si</cp:lastModifiedBy>
  <cp:revision>341</cp:revision>
  <cp:lastPrinted>2022-06-10T06:37:52Z</cp:lastPrinted>
  <dcterms:created xsi:type="dcterms:W3CDTF">2021-04-24T09:09:20Z</dcterms:created>
  <dcterms:modified xsi:type="dcterms:W3CDTF">2022-09-21T10:00:30Z</dcterms:modified>
  <cp:category/>
  <dc:identifier/>
  <cp:contentStatus/>
  <dc:language/>
  <cp:version/>
</cp:coreProperties>
</file>